
<file path=[Content_Types].xml><?xml version="1.0" encoding="utf-8"?>
<Types xmlns="http://schemas.openxmlformats.org/package/2006/content-types">
  <Default Extension="png" ContentType="image/png"/>
  <Default Extension="wdp" ContentType="image/vnd.ms-photo"/>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sldIdLst>
    <p:sldId id="554" r:id="rId3"/>
    <p:sldId id="573" r:id="rId5"/>
    <p:sldId id="574" r:id="rId6"/>
    <p:sldId id="556" r:id="rId7"/>
    <p:sldId id="557" r:id="rId8"/>
    <p:sldId id="558" r:id="rId9"/>
    <p:sldId id="559" r:id="rId10"/>
    <p:sldId id="578" r:id="rId11"/>
    <p:sldId id="575" r:id="rId12"/>
    <p:sldId id="560" r:id="rId13"/>
    <p:sldId id="561" r:id="rId14"/>
    <p:sldId id="562" r:id="rId15"/>
    <p:sldId id="563" r:id="rId16"/>
    <p:sldId id="576" r:id="rId17"/>
    <p:sldId id="564" r:id="rId18"/>
    <p:sldId id="566" r:id="rId19"/>
    <p:sldId id="567" r:id="rId20"/>
    <p:sldId id="577" r:id="rId21"/>
    <p:sldId id="568" r:id="rId22"/>
    <p:sldId id="570" r:id="rId23"/>
    <p:sldId id="571" r:id="rId24"/>
    <p:sldId id="572" r:id="rId25"/>
    <p:sldId id="579" r:id="rId26"/>
  </p:sldIdLst>
  <p:sldSz cx="9144000" cy="5143500" type="screen16x9"/>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5FF"/>
    <a:srgbClr val="FFAA01"/>
    <a:srgbClr val="4921F3"/>
    <a:srgbClr val="004A95"/>
    <a:srgbClr val="FFFFFF"/>
    <a:srgbClr val="F7FCFF"/>
    <a:srgbClr val="E3EEC6"/>
    <a:srgbClr val="E2F6FF"/>
    <a:srgbClr val="F5EBDC"/>
    <a:srgbClr val="F5EC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700" autoAdjust="0"/>
  </p:normalViewPr>
  <p:slideViewPr>
    <p:cSldViewPr>
      <p:cViewPr varScale="1">
        <p:scale>
          <a:sx n="83" d="100"/>
          <a:sy n="83" d="100"/>
        </p:scale>
        <p:origin x="800" y="6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8" d="100"/>
          <a:sy n="88" d="100"/>
        </p:scale>
        <p:origin x="2778" y="102"/>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0" Type="http://schemas.openxmlformats.org/officeDocument/2006/relationships/tags" Target="tags/tag1.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ADD754-F49E-4351-AAFE-19D83F43501C}" type="datetimeFigureOut">
              <a:rPr lang="en-US" smtClean="0"/>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F6036-E835-44CB-A25A-34C755DFD5D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ea typeface="微软雅黑" panose="020B0503020204020204" pitchFamily="34" charset="-122"/>
            </a:endParaRPr>
          </a:p>
        </p:txBody>
      </p:sp>
      <p:sp>
        <p:nvSpPr>
          <p:cNvPr id="4" name="灯片编号占位符 3"/>
          <p:cNvSpPr>
            <a:spLocks noGrp="1"/>
          </p:cNvSpPr>
          <p:nvPr>
            <p:ph type="sldNum" sz="quarter" idx="10"/>
          </p:nvPr>
        </p:nvSpPr>
        <p:spPr/>
        <p:txBody>
          <a:bodyPr/>
          <a:lstStyle/>
          <a:p>
            <a:fld id="{B78F6036-E835-44CB-A25A-34C755DFD5D4}"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ea typeface="微软雅黑" panose="020B0503020204020204" pitchFamily="34" charset="-122"/>
            </a:endParaRPr>
          </a:p>
        </p:txBody>
      </p:sp>
      <p:sp>
        <p:nvSpPr>
          <p:cNvPr id="4" name="灯片编号占位符 3"/>
          <p:cNvSpPr>
            <a:spLocks noGrp="1"/>
          </p:cNvSpPr>
          <p:nvPr>
            <p:ph type="sldNum" sz="quarter" idx="10"/>
          </p:nvPr>
        </p:nvSpPr>
        <p:spPr/>
        <p:txBody>
          <a:bodyPr/>
          <a:lstStyle/>
          <a:p>
            <a:fld id="{B78F6036-E835-44CB-A25A-34C755DFD5D4}"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ea typeface="微软雅黑" panose="020B0503020204020204" pitchFamily="34" charset="-122"/>
            </a:endParaRPr>
          </a:p>
        </p:txBody>
      </p:sp>
      <p:sp>
        <p:nvSpPr>
          <p:cNvPr id="4" name="灯片编号占位符 3"/>
          <p:cNvSpPr>
            <a:spLocks noGrp="1"/>
          </p:cNvSpPr>
          <p:nvPr>
            <p:ph type="sldNum" sz="quarter" idx="10"/>
          </p:nvPr>
        </p:nvSpPr>
        <p:spPr/>
        <p:txBody>
          <a:bodyPr/>
          <a:lstStyle/>
          <a:p>
            <a:fld id="{B78F6036-E835-44CB-A25A-34C755DFD5D4}"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ea typeface="微软雅黑" panose="020B0503020204020204" pitchFamily="34" charset="-122"/>
            </a:endParaRPr>
          </a:p>
        </p:txBody>
      </p:sp>
      <p:sp>
        <p:nvSpPr>
          <p:cNvPr id="4" name="灯片编号占位符 3"/>
          <p:cNvSpPr>
            <a:spLocks noGrp="1"/>
          </p:cNvSpPr>
          <p:nvPr>
            <p:ph type="sldNum" sz="quarter" idx="10"/>
          </p:nvPr>
        </p:nvSpPr>
        <p:spPr/>
        <p:txBody>
          <a:bodyPr/>
          <a:lstStyle/>
          <a:p>
            <a:fld id="{B78F6036-E835-44CB-A25A-34C755DFD5D4}"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ea typeface="微软雅黑" panose="020B0503020204020204" pitchFamily="34" charset="-122"/>
            </a:endParaRPr>
          </a:p>
        </p:txBody>
      </p:sp>
      <p:sp>
        <p:nvSpPr>
          <p:cNvPr id="4" name="灯片编号占位符 3"/>
          <p:cNvSpPr>
            <a:spLocks noGrp="1"/>
          </p:cNvSpPr>
          <p:nvPr>
            <p:ph type="sldNum" sz="quarter" idx="10"/>
          </p:nvPr>
        </p:nvSpPr>
        <p:spPr/>
        <p:txBody>
          <a:bodyPr/>
          <a:lstStyle/>
          <a:p>
            <a:fld id="{B78F6036-E835-44CB-A25A-34C755DFD5D4}"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ea typeface="微软雅黑" panose="020B0503020204020204" pitchFamily="34" charset="-122"/>
            </a:endParaRPr>
          </a:p>
        </p:txBody>
      </p:sp>
      <p:sp>
        <p:nvSpPr>
          <p:cNvPr id="4" name="灯片编号占位符 3"/>
          <p:cNvSpPr>
            <a:spLocks noGrp="1"/>
          </p:cNvSpPr>
          <p:nvPr>
            <p:ph type="sldNum" sz="quarter" idx="10"/>
          </p:nvPr>
        </p:nvSpPr>
        <p:spPr/>
        <p:txBody>
          <a:bodyPr/>
          <a:lstStyle/>
          <a:p>
            <a:fld id="{B78F6036-E835-44CB-A25A-34C755DFD5D4}"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ea typeface="微软雅黑" panose="020B0503020204020204" pitchFamily="34" charset="-122"/>
            </a:endParaRPr>
          </a:p>
        </p:txBody>
      </p:sp>
      <p:sp>
        <p:nvSpPr>
          <p:cNvPr id="4" name="灯片编号占位符 3"/>
          <p:cNvSpPr>
            <a:spLocks noGrp="1"/>
          </p:cNvSpPr>
          <p:nvPr>
            <p:ph type="sldNum" sz="quarter" idx="10"/>
          </p:nvPr>
        </p:nvSpPr>
        <p:spPr/>
        <p:txBody>
          <a:bodyPr/>
          <a:lstStyle/>
          <a:p>
            <a:fld id="{B78F6036-E835-44CB-A25A-34C755DFD5D4}"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3.png"/><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image" Target="../media/image3.png"/><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4" Type="http://schemas.openxmlformats.org/officeDocument/2006/relationships/image" Target="../media/image3.png"/><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image" Target="../media/image3.png"/><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r="11111"/>
          <a:stretch>
            <a:fillRect/>
          </a:stretch>
        </p:blipFill>
        <p:spPr>
          <a:xfrm>
            <a:off x="0" y="0"/>
            <a:ext cx="9144000" cy="51435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1"/>
        </a:solidFill>
        <a:effectLst/>
      </p:bgPr>
    </p:bg>
    <p:spTree>
      <p:nvGrpSpPr>
        <p:cNvPr id="1" name=""/>
        <p:cNvGrpSpPr/>
        <p:nvPr/>
      </p:nvGrpSpPr>
      <p:grpSpPr>
        <a:xfrm>
          <a:off x="0" y="0"/>
          <a:ext cx="0" cy="0"/>
          <a:chOff x="0" y="0"/>
          <a:chExt cx="0" cy="0"/>
        </a:xfrm>
      </p:grpSpPr>
      <p:pic>
        <p:nvPicPr>
          <p:cNvPr id="17" name="图片 16"/>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r="11111"/>
          <a:stretch>
            <a:fillRect/>
          </a:stretch>
        </p:blipFill>
        <p:spPr>
          <a:xfrm>
            <a:off x="0" y="0"/>
            <a:ext cx="9144000" cy="5143500"/>
          </a:xfrm>
          <a:prstGeom prst="rect">
            <a:avLst/>
          </a:prstGeom>
        </p:spPr>
      </p:pic>
      <p:sp>
        <p:nvSpPr>
          <p:cNvPr id="3" name="圆角矩形 2"/>
          <p:cNvSpPr/>
          <p:nvPr userDrawn="1"/>
        </p:nvSpPr>
        <p:spPr>
          <a:xfrm>
            <a:off x="228600" y="850900"/>
            <a:ext cx="8674100" cy="4051300"/>
          </a:xfrm>
          <a:prstGeom prst="roundRect">
            <a:avLst>
              <a:gd name="adj" fmla="val 65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userDrawn="1"/>
        </p:nvSpPr>
        <p:spPr>
          <a:xfrm>
            <a:off x="594797" y="476250"/>
            <a:ext cx="1005403" cy="338554"/>
          </a:xfrm>
          <a:prstGeom prst="rect">
            <a:avLst/>
          </a:prstGeom>
          <a:noFill/>
        </p:spPr>
        <p:txBody>
          <a:bodyPr wrap="none" rtlCol="0">
            <a:spAutoFit/>
          </a:bodyPr>
          <a:lstStyle/>
          <a:p>
            <a:r>
              <a:rPr lang="zh-CN" altLang="en-US" sz="1600" dirty="0">
                <a:solidFill>
                  <a:schemeClr val="bg1"/>
                </a:solidFill>
              </a:rPr>
              <a:t>电信诈骗</a:t>
            </a:r>
            <a:endParaRPr lang="zh-CN" altLang="en-US" sz="1600" dirty="0">
              <a:solidFill>
                <a:schemeClr val="bg1"/>
              </a:solidFill>
            </a:endParaRPr>
          </a:p>
        </p:txBody>
      </p:sp>
      <p:pic>
        <p:nvPicPr>
          <p:cNvPr id="19" name="图片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4000" y="413752"/>
            <a:ext cx="387350" cy="3873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节标题">
    <p:bg>
      <p:bgPr>
        <a:solidFill>
          <a:schemeClr val="bg1"/>
        </a:solidFill>
        <a:effectLst/>
      </p:bgPr>
    </p:bg>
    <p:spTree>
      <p:nvGrpSpPr>
        <p:cNvPr id="1" name=""/>
        <p:cNvGrpSpPr/>
        <p:nvPr/>
      </p:nvGrpSpPr>
      <p:grpSpPr>
        <a:xfrm>
          <a:off x="0" y="0"/>
          <a:ext cx="0" cy="0"/>
          <a:chOff x="0" y="0"/>
          <a:chExt cx="0" cy="0"/>
        </a:xfrm>
      </p:grpSpPr>
      <p:pic>
        <p:nvPicPr>
          <p:cNvPr id="17" name="图片 16"/>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r="11111"/>
          <a:stretch>
            <a:fillRect/>
          </a:stretch>
        </p:blipFill>
        <p:spPr>
          <a:xfrm>
            <a:off x="0" y="0"/>
            <a:ext cx="9144000" cy="5143500"/>
          </a:xfrm>
          <a:prstGeom prst="rect">
            <a:avLst/>
          </a:prstGeom>
        </p:spPr>
      </p:pic>
      <p:sp>
        <p:nvSpPr>
          <p:cNvPr id="3" name="圆角矩形 2"/>
          <p:cNvSpPr/>
          <p:nvPr userDrawn="1"/>
        </p:nvSpPr>
        <p:spPr>
          <a:xfrm>
            <a:off x="228600" y="850900"/>
            <a:ext cx="8674100" cy="4051300"/>
          </a:xfrm>
          <a:prstGeom prst="roundRect">
            <a:avLst>
              <a:gd name="adj" fmla="val 65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userDrawn="1"/>
        </p:nvSpPr>
        <p:spPr>
          <a:xfrm>
            <a:off x="594797" y="476250"/>
            <a:ext cx="1005403" cy="338554"/>
          </a:xfrm>
          <a:prstGeom prst="rect">
            <a:avLst/>
          </a:prstGeom>
          <a:noFill/>
        </p:spPr>
        <p:txBody>
          <a:bodyPr wrap="none" rtlCol="0">
            <a:spAutoFit/>
          </a:bodyPr>
          <a:lstStyle/>
          <a:p>
            <a:r>
              <a:rPr lang="zh-CN" altLang="en-US" sz="1600" dirty="0">
                <a:solidFill>
                  <a:schemeClr val="bg1"/>
                </a:solidFill>
              </a:rPr>
              <a:t>贷款诈骗</a:t>
            </a:r>
            <a:endParaRPr lang="zh-CN" altLang="en-US" sz="1600" dirty="0">
              <a:solidFill>
                <a:schemeClr val="bg1"/>
              </a:solidFill>
            </a:endParaRPr>
          </a:p>
        </p:txBody>
      </p:sp>
      <p:pic>
        <p:nvPicPr>
          <p:cNvPr id="19" name="图片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4000" y="413752"/>
            <a:ext cx="387350" cy="3873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节标题">
    <p:bg>
      <p:bgPr>
        <a:solidFill>
          <a:schemeClr val="bg1"/>
        </a:solidFill>
        <a:effectLst/>
      </p:bgPr>
    </p:bg>
    <p:spTree>
      <p:nvGrpSpPr>
        <p:cNvPr id="1" name=""/>
        <p:cNvGrpSpPr/>
        <p:nvPr/>
      </p:nvGrpSpPr>
      <p:grpSpPr>
        <a:xfrm>
          <a:off x="0" y="0"/>
          <a:ext cx="0" cy="0"/>
          <a:chOff x="0" y="0"/>
          <a:chExt cx="0" cy="0"/>
        </a:xfrm>
      </p:grpSpPr>
      <p:pic>
        <p:nvPicPr>
          <p:cNvPr id="17" name="图片 16"/>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r="11111"/>
          <a:stretch>
            <a:fillRect/>
          </a:stretch>
        </p:blipFill>
        <p:spPr>
          <a:xfrm>
            <a:off x="0" y="0"/>
            <a:ext cx="9144000" cy="5143500"/>
          </a:xfrm>
          <a:prstGeom prst="rect">
            <a:avLst/>
          </a:prstGeom>
        </p:spPr>
      </p:pic>
      <p:sp>
        <p:nvSpPr>
          <p:cNvPr id="3" name="圆角矩形 2"/>
          <p:cNvSpPr/>
          <p:nvPr userDrawn="1"/>
        </p:nvSpPr>
        <p:spPr>
          <a:xfrm>
            <a:off x="228600" y="850900"/>
            <a:ext cx="8674100" cy="4051300"/>
          </a:xfrm>
          <a:prstGeom prst="roundRect">
            <a:avLst>
              <a:gd name="adj" fmla="val 65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userDrawn="1"/>
        </p:nvSpPr>
        <p:spPr>
          <a:xfrm>
            <a:off x="594797" y="476250"/>
            <a:ext cx="1005403" cy="338554"/>
          </a:xfrm>
          <a:prstGeom prst="rect">
            <a:avLst/>
          </a:prstGeom>
          <a:noFill/>
        </p:spPr>
        <p:txBody>
          <a:bodyPr wrap="none" rtlCol="0">
            <a:spAutoFit/>
          </a:bodyPr>
          <a:lstStyle/>
          <a:p>
            <a:r>
              <a:rPr lang="zh-CN" altLang="en-US" sz="1600" dirty="0">
                <a:solidFill>
                  <a:schemeClr val="bg1"/>
                </a:solidFill>
              </a:rPr>
              <a:t>赌博诈骗</a:t>
            </a:r>
            <a:endParaRPr lang="zh-CN" altLang="en-US" sz="1600" dirty="0">
              <a:solidFill>
                <a:schemeClr val="bg1"/>
              </a:solidFill>
            </a:endParaRPr>
          </a:p>
        </p:txBody>
      </p:sp>
      <p:pic>
        <p:nvPicPr>
          <p:cNvPr id="19" name="图片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4000" y="413752"/>
            <a:ext cx="387350" cy="3873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节标题">
    <p:bg>
      <p:bgPr>
        <a:solidFill>
          <a:schemeClr val="bg1"/>
        </a:solidFill>
        <a:effectLst/>
      </p:bgPr>
    </p:bg>
    <p:spTree>
      <p:nvGrpSpPr>
        <p:cNvPr id="1" name=""/>
        <p:cNvGrpSpPr/>
        <p:nvPr/>
      </p:nvGrpSpPr>
      <p:grpSpPr>
        <a:xfrm>
          <a:off x="0" y="0"/>
          <a:ext cx="0" cy="0"/>
          <a:chOff x="0" y="0"/>
          <a:chExt cx="0" cy="0"/>
        </a:xfrm>
      </p:grpSpPr>
      <p:pic>
        <p:nvPicPr>
          <p:cNvPr id="17" name="图片 16"/>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r="11111"/>
          <a:stretch>
            <a:fillRect/>
          </a:stretch>
        </p:blipFill>
        <p:spPr>
          <a:xfrm>
            <a:off x="0" y="0"/>
            <a:ext cx="9144000" cy="5143500"/>
          </a:xfrm>
          <a:prstGeom prst="rect">
            <a:avLst/>
          </a:prstGeom>
        </p:spPr>
      </p:pic>
      <p:sp>
        <p:nvSpPr>
          <p:cNvPr id="3" name="圆角矩形 2"/>
          <p:cNvSpPr/>
          <p:nvPr userDrawn="1"/>
        </p:nvSpPr>
        <p:spPr>
          <a:xfrm>
            <a:off x="228600" y="850900"/>
            <a:ext cx="8674100" cy="4051300"/>
          </a:xfrm>
          <a:prstGeom prst="roundRect">
            <a:avLst>
              <a:gd name="adj" fmla="val 65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userDrawn="1"/>
        </p:nvSpPr>
        <p:spPr>
          <a:xfrm>
            <a:off x="594797" y="476250"/>
            <a:ext cx="1005403" cy="338554"/>
          </a:xfrm>
          <a:prstGeom prst="rect">
            <a:avLst/>
          </a:prstGeom>
          <a:noFill/>
        </p:spPr>
        <p:txBody>
          <a:bodyPr wrap="none" rtlCol="0">
            <a:spAutoFit/>
          </a:bodyPr>
          <a:lstStyle/>
          <a:p>
            <a:r>
              <a:rPr lang="zh-CN" altLang="en-US" sz="1600" dirty="0">
                <a:solidFill>
                  <a:schemeClr val="bg1"/>
                </a:solidFill>
              </a:rPr>
              <a:t>网络诈骗</a:t>
            </a:r>
            <a:endParaRPr lang="zh-CN" altLang="en-US" sz="1600" dirty="0">
              <a:solidFill>
                <a:schemeClr val="bg1"/>
              </a:solidFill>
            </a:endParaRPr>
          </a:p>
        </p:txBody>
      </p:sp>
      <p:pic>
        <p:nvPicPr>
          <p:cNvPr id="19" name="图片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4000" y="413752"/>
            <a:ext cx="387350" cy="3873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节标题">
    <p:bg>
      <p:bgPr>
        <a:solidFill>
          <a:schemeClr val="bg1"/>
        </a:solidFill>
        <a:effectLst/>
      </p:bgPr>
    </p:bg>
    <p:spTree>
      <p:nvGrpSpPr>
        <p:cNvPr id="1" name=""/>
        <p:cNvGrpSpPr/>
        <p:nvPr/>
      </p:nvGrpSpPr>
      <p:grpSpPr>
        <a:xfrm>
          <a:off x="0" y="0"/>
          <a:ext cx="0" cy="0"/>
          <a:chOff x="0" y="0"/>
          <a:chExt cx="0" cy="0"/>
        </a:xfrm>
      </p:grpSpPr>
      <p:pic>
        <p:nvPicPr>
          <p:cNvPr id="17" name="图片 16"/>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r="11111"/>
          <a:stretch>
            <a:fillRect/>
          </a:stretch>
        </p:blipFill>
        <p:spPr>
          <a:xfrm>
            <a:off x="0" y="0"/>
            <a:ext cx="9144000" cy="5143500"/>
          </a:xfrm>
          <a:prstGeom prst="rect">
            <a:avLst/>
          </a:prstGeom>
        </p:spPr>
      </p:pic>
      <p:sp>
        <p:nvSpPr>
          <p:cNvPr id="3" name="圆角矩形 2"/>
          <p:cNvSpPr/>
          <p:nvPr userDrawn="1"/>
        </p:nvSpPr>
        <p:spPr>
          <a:xfrm>
            <a:off x="228600" y="850900"/>
            <a:ext cx="8674100" cy="4051300"/>
          </a:xfrm>
          <a:prstGeom prst="roundRect">
            <a:avLst>
              <a:gd name="adj" fmla="val 65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0CEB1B6A-AEF1-4ACD-BD61-958570690F55}" type="datetimeFigureOut">
              <a:rPr lang="zh-CN" altLang="en-US" smtClean="0"/>
            </a:fld>
            <a:endParaRPr lang="zh-CN" altLang="en-US"/>
          </a:p>
        </p:txBody>
      </p:sp>
      <p:sp>
        <p:nvSpPr>
          <p:cNvPr id="5" name="页脚占位符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BB6CB991-6BD3-42F2-8A94-1903E9425430}"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9.png"/><Relationship Id="rId7" Type="http://schemas.microsoft.com/office/2007/relationships/media" Target="../media/media1.mp3"/><Relationship Id="rId6" Type="http://schemas.openxmlformats.org/officeDocument/2006/relationships/audio" Target="NULL" TargetMode="Externa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0" Type="http://schemas.openxmlformats.org/officeDocument/2006/relationships/notesSlide" Target="../notesSlides/notesSlide1.xml"/><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0.png"/></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1.xml"/><Relationship Id="rId4" Type="http://schemas.openxmlformats.org/officeDocument/2006/relationships/image" Target="../media/image7.png"/><Relationship Id="rId3" Type="http://schemas.microsoft.com/office/2007/relationships/hdphoto" Target="../media/image13.wdp"/><Relationship Id="rId2" Type="http://schemas.openxmlformats.org/officeDocument/2006/relationships/image" Target="../media/image12.png"/><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2.png"/></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1.xml"/><Relationship Id="rId4" Type="http://schemas.openxmlformats.org/officeDocument/2006/relationships/image" Target="../media/image7.png"/><Relationship Id="rId3" Type="http://schemas.microsoft.com/office/2007/relationships/hdphoto" Target="../media/image13.wdp"/><Relationship Id="rId2" Type="http://schemas.openxmlformats.org/officeDocument/2006/relationships/image" Target="../media/image12.png"/><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23.pn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xml"/><Relationship Id="rId4" Type="http://schemas.microsoft.com/office/2007/relationships/hdphoto" Target="../media/image11.wdp"/><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26.png"/></Relationships>
</file>

<file path=ppt/slides/_rels/slide23.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openxmlformats.org/officeDocument/2006/relationships/image" Target="../media/image7.png"/><Relationship Id="rId3" Type="http://schemas.microsoft.com/office/2007/relationships/hdphoto" Target="../media/image13.wdp"/><Relationship Id="rId2" Type="http://schemas.openxmlformats.org/officeDocument/2006/relationships/image" Target="../media/image12.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xml"/><Relationship Id="rId4" Type="http://schemas.openxmlformats.org/officeDocument/2006/relationships/image" Target="../media/image7.png"/><Relationship Id="rId3" Type="http://schemas.microsoft.com/office/2007/relationships/hdphoto" Target="../media/image13.wdp"/><Relationship Id="rId2" Type="http://schemas.openxmlformats.org/officeDocument/2006/relationships/image" Target="../media/image12.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1269148" y="742950"/>
            <a:ext cx="1828800" cy="1828800"/>
            <a:chOff x="1269148" y="742950"/>
            <a:chExt cx="1828800" cy="1828800"/>
          </a:xfrm>
        </p:grpSpPr>
        <p:sp>
          <p:nvSpPr>
            <p:cNvPr id="18" name="椭圆 17"/>
            <p:cNvSpPr/>
            <p:nvPr/>
          </p:nvSpPr>
          <p:spPr>
            <a:xfrm>
              <a:off x="1269148" y="742950"/>
              <a:ext cx="1828800" cy="18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rot="21092253">
              <a:off x="1724301" y="876045"/>
              <a:ext cx="1010986" cy="400110"/>
            </a:xfrm>
            <a:prstGeom prst="rect">
              <a:avLst/>
            </a:prstGeom>
            <a:noFill/>
          </p:spPr>
          <p:txBody>
            <a:bodyPr wrap="square" rtlCol="0">
              <a:spAutoFit/>
            </a:bodyPr>
            <a:lstStyle/>
            <a:p>
              <a:r>
                <a:rPr lang="zh-CN" altLang="en-US" sz="2000" b="1" spc="300" dirty="0">
                  <a:solidFill>
                    <a:schemeClr val="bg1"/>
                  </a:solidFill>
                  <a:latin typeface="汉仪雅酷黑 85W" panose="020B0904020202020204" pitchFamily="34" charset="-122"/>
                  <a:ea typeface="汉仪雅酷黑 85W" panose="020B0904020202020204" pitchFamily="34" charset="-122"/>
                </a:rPr>
                <a:t>警惕</a:t>
              </a:r>
              <a:endParaRPr lang="zh-CN" altLang="en-US" sz="2000" b="1" spc="300" dirty="0">
                <a:solidFill>
                  <a:schemeClr val="bg1"/>
                </a:solidFill>
                <a:latin typeface="汉仪雅酷黑 85W" panose="020B0904020202020204" pitchFamily="34" charset="-122"/>
                <a:ea typeface="汉仪雅酷黑 85W" panose="020B0904020202020204" pitchFamily="34" charset="-122"/>
              </a:endParaRPr>
            </a:p>
          </p:txBody>
        </p:sp>
      </p:grpSp>
      <p:grpSp>
        <p:nvGrpSpPr>
          <p:cNvPr id="37" name="组合 36"/>
          <p:cNvGrpSpPr/>
          <p:nvPr/>
        </p:nvGrpSpPr>
        <p:grpSpPr>
          <a:xfrm>
            <a:off x="5936685" y="2724150"/>
            <a:ext cx="1828800" cy="1828800"/>
            <a:chOff x="5936685" y="2724150"/>
            <a:chExt cx="1828800" cy="1828800"/>
          </a:xfrm>
        </p:grpSpPr>
        <p:sp>
          <p:nvSpPr>
            <p:cNvPr id="33" name="椭圆 32"/>
            <p:cNvSpPr/>
            <p:nvPr/>
          </p:nvSpPr>
          <p:spPr>
            <a:xfrm>
              <a:off x="5936685" y="272415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rot="726994">
              <a:off x="6431531" y="3952780"/>
              <a:ext cx="1010986" cy="400110"/>
            </a:xfrm>
            <a:prstGeom prst="rect">
              <a:avLst/>
            </a:prstGeom>
            <a:noFill/>
          </p:spPr>
          <p:txBody>
            <a:bodyPr wrap="square" rtlCol="0">
              <a:spAutoFit/>
            </a:bodyPr>
            <a:lstStyle/>
            <a:p>
              <a:r>
                <a:rPr lang="zh-CN" altLang="en-US" sz="2000" b="1" spc="300" dirty="0">
                  <a:solidFill>
                    <a:schemeClr val="accent2"/>
                  </a:solidFill>
                  <a:latin typeface="汉仪雅酷黑 85W" panose="020B0904020202020204" pitchFamily="34" charset="-122"/>
                  <a:ea typeface="汉仪雅酷黑 85W" panose="020B0904020202020204" pitchFamily="34" charset="-122"/>
                </a:rPr>
                <a:t>防骗</a:t>
              </a:r>
              <a:endParaRPr lang="zh-CN" altLang="en-US" sz="2000" b="1" spc="300" dirty="0">
                <a:solidFill>
                  <a:schemeClr val="accent2"/>
                </a:solidFill>
                <a:latin typeface="汉仪雅酷黑 85W" panose="020B0904020202020204" pitchFamily="34" charset="-122"/>
                <a:ea typeface="汉仪雅酷黑 85W" panose="020B0904020202020204" pitchFamily="34" charset="-122"/>
              </a:endParaRPr>
            </a:p>
          </p:txBody>
        </p:sp>
      </p:gr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42595" y="1054100"/>
            <a:ext cx="8364855" cy="309626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2715" y="-6623"/>
            <a:ext cx="1269774" cy="1057358"/>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008356"/>
            <a:ext cx="1310643" cy="1135144"/>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57" y="2736202"/>
            <a:ext cx="929643" cy="939973"/>
          </a:xfrm>
          <a:prstGeom prst="rect">
            <a:avLst/>
          </a:prstGeom>
        </p:spPr>
      </p:pic>
      <p:grpSp>
        <p:nvGrpSpPr>
          <p:cNvPr id="10" name="组合 9"/>
          <p:cNvGrpSpPr/>
          <p:nvPr/>
        </p:nvGrpSpPr>
        <p:grpSpPr>
          <a:xfrm>
            <a:off x="1461845" y="1504950"/>
            <a:ext cx="2119555" cy="2133600"/>
            <a:chOff x="1447800" y="1504950"/>
            <a:chExt cx="2119555" cy="2133600"/>
          </a:xfrm>
        </p:grpSpPr>
        <p:sp>
          <p:nvSpPr>
            <p:cNvPr id="9" name="圆角矩形 8"/>
            <p:cNvSpPr/>
            <p:nvPr/>
          </p:nvSpPr>
          <p:spPr>
            <a:xfrm>
              <a:off x="1447800" y="1504950"/>
              <a:ext cx="2119555" cy="2133600"/>
            </a:xfrm>
            <a:prstGeom prst="roundRect">
              <a:avLst>
                <a:gd name="adj" fmla="val 434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2459836" y="1716639"/>
              <a:ext cx="1010986" cy="523220"/>
            </a:xfrm>
            <a:prstGeom prst="rect">
              <a:avLst/>
            </a:prstGeom>
            <a:noFill/>
          </p:spPr>
          <p:txBody>
            <a:bodyPr wrap="square" rtlCol="0">
              <a:spAutoFit/>
            </a:bodyPr>
            <a:lstStyle/>
            <a:p>
              <a:r>
                <a:rPr lang="zh-CN" altLang="en-US" sz="2800" spc="300" dirty="0">
                  <a:solidFill>
                    <a:srgbClr val="4C45FF"/>
                  </a:solidFill>
                  <a:latin typeface="+mn-ea"/>
                </a:rPr>
                <a:t>诈骗</a:t>
              </a:r>
              <a:endParaRPr lang="zh-CN" altLang="en-US" sz="2800" spc="300" dirty="0">
                <a:solidFill>
                  <a:srgbClr val="4C45FF"/>
                </a:solidFill>
                <a:latin typeface="+mn-ea"/>
              </a:endParaRPr>
            </a:p>
          </p:txBody>
        </p:sp>
        <p:sp>
          <p:nvSpPr>
            <p:cNvPr id="24" name="文本框 23"/>
            <p:cNvSpPr txBox="1"/>
            <p:nvPr/>
          </p:nvSpPr>
          <p:spPr>
            <a:xfrm>
              <a:off x="1558607" y="1733550"/>
              <a:ext cx="484748" cy="1400383"/>
            </a:xfrm>
            <a:prstGeom prst="rect">
              <a:avLst/>
            </a:prstGeom>
            <a:noFill/>
          </p:spPr>
          <p:txBody>
            <a:bodyPr vert="eaVert" wrap="none" rtlCol="0">
              <a:spAutoFit/>
            </a:bodyPr>
            <a:lstStyle/>
            <a:p>
              <a:r>
                <a:rPr lang="zh-CN" altLang="en-US" sz="1950" b="1" spc="600" dirty="0">
                  <a:solidFill>
                    <a:schemeClr val="accent2"/>
                  </a:solidFill>
                  <a:latin typeface="+mn-ea"/>
                </a:rPr>
                <a:t>全民</a:t>
              </a:r>
              <a:r>
                <a:rPr lang="zh-CN" altLang="en-US" sz="1950" b="1" spc="600" dirty="0">
                  <a:solidFill>
                    <a:srgbClr val="4C45FF"/>
                  </a:solidFill>
                  <a:latin typeface="+mn-ea"/>
                </a:rPr>
                <a:t>目击</a:t>
              </a:r>
              <a:endParaRPr lang="zh-CN" altLang="en-US" sz="1950" b="1" spc="600" dirty="0">
                <a:solidFill>
                  <a:srgbClr val="4C45FF"/>
                </a:solidFill>
                <a:latin typeface="+mn-ea"/>
              </a:endParaRPr>
            </a:p>
          </p:txBody>
        </p:sp>
        <p:sp>
          <p:nvSpPr>
            <p:cNvPr id="25" name="文本框 24"/>
            <p:cNvSpPr txBox="1"/>
            <p:nvPr/>
          </p:nvSpPr>
          <p:spPr>
            <a:xfrm>
              <a:off x="1586156" y="3054973"/>
              <a:ext cx="1066800" cy="430887"/>
            </a:xfrm>
            <a:prstGeom prst="rect">
              <a:avLst/>
            </a:prstGeom>
            <a:noFill/>
          </p:spPr>
          <p:txBody>
            <a:bodyPr wrap="square" rtlCol="0">
              <a:spAutoFit/>
            </a:bodyPr>
            <a:lstStyle/>
            <a:p>
              <a:r>
                <a:rPr lang="en-US" altLang="zh-CN" sz="1000" b="1" dirty="0">
                  <a:solidFill>
                    <a:srgbClr val="4C45FF"/>
                  </a:solidFill>
                  <a:latin typeface="+mn-ea"/>
                </a:rPr>
                <a:t>PREVENTION </a:t>
              </a:r>
              <a:endParaRPr lang="en-US" altLang="zh-CN" sz="1000" b="1" dirty="0">
                <a:solidFill>
                  <a:srgbClr val="4C45FF"/>
                </a:solidFill>
                <a:latin typeface="+mn-ea"/>
              </a:endParaRPr>
            </a:p>
            <a:p>
              <a:r>
                <a:rPr lang="en-US" altLang="zh-CN" sz="1200" b="1" dirty="0">
                  <a:solidFill>
                    <a:srgbClr val="4C45FF"/>
                  </a:solidFill>
                  <a:latin typeface="+mn-ea"/>
                </a:rPr>
                <a:t>OF FRAUD</a:t>
              </a:r>
              <a:endParaRPr lang="zh-CN" altLang="en-US" sz="1200" b="1" dirty="0">
                <a:solidFill>
                  <a:srgbClr val="4C45FF"/>
                </a:solidFill>
                <a:latin typeface="+mn-ea"/>
              </a:endParaRPr>
            </a:p>
          </p:txBody>
        </p:sp>
        <p:sp>
          <p:nvSpPr>
            <p:cNvPr id="28" name="任意多边形 27"/>
            <p:cNvSpPr/>
            <p:nvPr/>
          </p:nvSpPr>
          <p:spPr>
            <a:xfrm>
              <a:off x="2500555" y="2210501"/>
              <a:ext cx="810273" cy="1331995"/>
            </a:xfrm>
            <a:custGeom>
              <a:avLst/>
              <a:gdLst/>
              <a:ahLst/>
              <a:cxnLst/>
              <a:rect l="l" t="t" r="r" b="b"/>
              <a:pathLst>
                <a:path w="810273" h="1331995">
                  <a:moveTo>
                    <a:pt x="255032" y="0"/>
                  </a:moveTo>
                  <a:lnTo>
                    <a:pt x="502777" y="0"/>
                  </a:lnTo>
                  <a:cubicBezTo>
                    <a:pt x="507635" y="12630"/>
                    <a:pt x="513464" y="27932"/>
                    <a:pt x="520265" y="45906"/>
                  </a:cubicBezTo>
                  <a:cubicBezTo>
                    <a:pt x="527066" y="63879"/>
                    <a:pt x="533381" y="82582"/>
                    <a:pt x="539210" y="102013"/>
                  </a:cubicBezTo>
                  <a:lnTo>
                    <a:pt x="810273" y="102013"/>
                  </a:lnTo>
                  <a:lnTo>
                    <a:pt x="810273" y="311867"/>
                  </a:lnTo>
                  <a:lnTo>
                    <a:pt x="336642" y="311867"/>
                  </a:lnTo>
                  <a:lnTo>
                    <a:pt x="332270" y="431368"/>
                  </a:lnTo>
                  <a:lnTo>
                    <a:pt x="778211" y="431368"/>
                  </a:lnTo>
                  <a:lnTo>
                    <a:pt x="778211" y="1123598"/>
                  </a:lnTo>
                  <a:cubicBezTo>
                    <a:pt x="778211" y="1164403"/>
                    <a:pt x="775054" y="1203022"/>
                    <a:pt x="768739" y="1239455"/>
                  </a:cubicBezTo>
                  <a:cubicBezTo>
                    <a:pt x="762424" y="1275888"/>
                    <a:pt x="752465" y="1306735"/>
                    <a:pt x="738864" y="1331995"/>
                  </a:cubicBezTo>
                  <a:lnTo>
                    <a:pt x="479460" y="1331995"/>
                  </a:lnTo>
                  <a:cubicBezTo>
                    <a:pt x="501805" y="1301877"/>
                    <a:pt x="519536" y="1269573"/>
                    <a:pt x="532652" y="1235083"/>
                  </a:cubicBezTo>
                  <a:cubicBezTo>
                    <a:pt x="545768" y="1200593"/>
                    <a:pt x="553298" y="1159545"/>
                    <a:pt x="555241" y="1111939"/>
                  </a:cubicBezTo>
                  <a:lnTo>
                    <a:pt x="555241" y="641223"/>
                  </a:lnTo>
                  <a:lnTo>
                    <a:pt x="320611" y="641223"/>
                  </a:lnTo>
                  <a:cubicBezTo>
                    <a:pt x="316725" y="709231"/>
                    <a:pt x="312110" y="776268"/>
                    <a:pt x="306767" y="842334"/>
                  </a:cubicBezTo>
                  <a:cubicBezTo>
                    <a:pt x="301423" y="908399"/>
                    <a:pt x="295108" y="971307"/>
                    <a:pt x="287821" y="1031057"/>
                  </a:cubicBezTo>
                  <a:cubicBezTo>
                    <a:pt x="280535" y="1090808"/>
                    <a:pt x="272277" y="1146186"/>
                    <a:pt x="263047" y="1197192"/>
                  </a:cubicBezTo>
                  <a:cubicBezTo>
                    <a:pt x="253817" y="1248199"/>
                    <a:pt x="243859" y="1293133"/>
                    <a:pt x="233172" y="1331995"/>
                  </a:cubicBezTo>
                  <a:lnTo>
                    <a:pt x="0" y="1331995"/>
                  </a:lnTo>
                  <a:cubicBezTo>
                    <a:pt x="18459" y="1275645"/>
                    <a:pt x="34490" y="1207394"/>
                    <a:pt x="48092" y="1127241"/>
                  </a:cubicBezTo>
                  <a:cubicBezTo>
                    <a:pt x="61693" y="1047088"/>
                    <a:pt x="72866" y="961592"/>
                    <a:pt x="81610" y="870752"/>
                  </a:cubicBezTo>
                  <a:cubicBezTo>
                    <a:pt x="90354" y="779912"/>
                    <a:pt x="97398" y="686400"/>
                    <a:pt x="102741" y="590217"/>
                  </a:cubicBezTo>
                  <a:cubicBezTo>
                    <a:pt x="108085" y="494033"/>
                    <a:pt x="111728" y="401250"/>
                    <a:pt x="113671" y="311867"/>
                  </a:cubicBezTo>
                  <a:lnTo>
                    <a:pt x="34976" y="311867"/>
                  </a:lnTo>
                  <a:lnTo>
                    <a:pt x="34976" y="102013"/>
                  </a:lnTo>
                  <a:lnTo>
                    <a:pt x="291465" y="102013"/>
                  </a:lnTo>
                  <a:cubicBezTo>
                    <a:pt x="280778" y="66065"/>
                    <a:pt x="268633" y="32061"/>
                    <a:pt x="2550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1996322" y="1750399"/>
              <a:ext cx="504234" cy="1294105"/>
            </a:xfrm>
            <a:custGeom>
              <a:avLst/>
              <a:gdLst/>
              <a:ahLst/>
              <a:cxnLst/>
              <a:rect l="l" t="t" r="r" b="b"/>
              <a:pathLst>
                <a:path w="504234" h="1294105">
                  <a:moveTo>
                    <a:pt x="0" y="0"/>
                  </a:moveTo>
                  <a:lnTo>
                    <a:pt x="504234" y="0"/>
                  </a:lnTo>
                  <a:cubicBezTo>
                    <a:pt x="502291" y="30118"/>
                    <a:pt x="498891" y="67766"/>
                    <a:pt x="494033" y="112943"/>
                  </a:cubicBezTo>
                  <a:cubicBezTo>
                    <a:pt x="489175" y="158120"/>
                    <a:pt x="484074" y="203540"/>
                    <a:pt x="478731" y="249203"/>
                  </a:cubicBezTo>
                  <a:cubicBezTo>
                    <a:pt x="473387" y="294866"/>
                    <a:pt x="468287" y="337857"/>
                    <a:pt x="463429" y="378176"/>
                  </a:cubicBezTo>
                  <a:cubicBezTo>
                    <a:pt x="458571" y="418495"/>
                    <a:pt x="454685" y="448856"/>
                    <a:pt x="451770" y="469259"/>
                  </a:cubicBezTo>
                  <a:lnTo>
                    <a:pt x="496948" y="469259"/>
                  </a:lnTo>
                  <a:lnTo>
                    <a:pt x="496948" y="830676"/>
                  </a:lnTo>
                  <a:cubicBezTo>
                    <a:pt x="496948" y="909371"/>
                    <a:pt x="491847" y="978351"/>
                    <a:pt x="481646" y="1037616"/>
                  </a:cubicBezTo>
                  <a:cubicBezTo>
                    <a:pt x="471444" y="1096880"/>
                    <a:pt x="459057" y="1142543"/>
                    <a:pt x="444484" y="1174604"/>
                  </a:cubicBezTo>
                  <a:lnTo>
                    <a:pt x="215684" y="1174604"/>
                  </a:lnTo>
                  <a:cubicBezTo>
                    <a:pt x="244830" y="1136714"/>
                    <a:pt x="266447" y="1088622"/>
                    <a:pt x="280535" y="1030329"/>
                  </a:cubicBezTo>
                  <a:cubicBezTo>
                    <a:pt x="294622" y="972036"/>
                    <a:pt x="301666" y="904999"/>
                    <a:pt x="301666" y="829218"/>
                  </a:cubicBezTo>
                  <a:lnTo>
                    <a:pt x="301666" y="632479"/>
                  </a:lnTo>
                  <a:lnTo>
                    <a:pt x="246288" y="632479"/>
                  </a:lnTo>
                  <a:cubicBezTo>
                    <a:pt x="253088" y="591674"/>
                    <a:pt x="259889" y="547226"/>
                    <a:pt x="266690" y="499134"/>
                  </a:cubicBezTo>
                  <a:cubicBezTo>
                    <a:pt x="273491" y="451042"/>
                    <a:pt x="279806" y="404651"/>
                    <a:pt x="285635" y="359960"/>
                  </a:cubicBezTo>
                  <a:cubicBezTo>
                    <a:pt x="291465" y="315268"/>
                    <a:pt x="296080" y="275192"/>
                    <a:pt x="299480" y="239730"/>
                  </a:cubicBezTo>
                  <a:cubicBezTo>
                    <a:pt x="302880" y="204269"/>
                    <a:pt x="305066" y="179737"/>
                    <a:pt x="306038" y="166135"/>
                  </a:cubicBezTo>
                  <a:lnTo>
                    <a:pt x="204025" y="166135"/>
                  </a:lnTo>
                  <a:lnTo>
                    <a:pt x="204025" y="1294105"/>
                  </a:lnTo>
                  <a:lnTo>
                    <a:pt x="0" y="1294105"/>
                  </a:lnTo>
                  <a:lnTo>
                    <a:pt x="0" y="0"/>
                  </a:lnTo>
                  <a:close/>
                </a:path>
              </a:pathLst>
            </a:custGeom>
            <a:solidFill>
              <a:srgbClr val="4C4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5151508" y="1581150"/>
            <a:ext cx="1570355" cy="460375"/>
          </a:xfrm>
          <a:prstGeom prst="rect">
            <a:avLst/>
          </a:prstGeom>
        </p:spPr>
        <p:txBody>
          <a:bodyPr wrap="none">
            <a:spAutoFit/>
          </a:bodyPr>
          <a:lstStyle/>
          <a:p>
            <a:pPr lvl="0" algn="ctr">
              <a:defRPr/>
            </a:pPr>
            <a:r>
              <a:rPr lang="en-US" altLang="zh-CN" b="1" dirty="0">
                <a:solidFill>
                  <a:schemeClr val="bg1"/>
                </a:solidFill>
                <a:latin typeface="+mn-ea"/>
              </a:rPr>
              <a:t>· </a:t>
            </a:r>
            <a:r>
              <a:rPr lang="zh-CN" altLang="en-US" sz="2400" b="1" dirty="0">
                <a:solidFill>
                  <a:schemeClr val="tx1"/>
                </a:solidFill>
                <a:latin typeface="+mn-ea"/>
              </a:rPr>
              <a:t>电信诈骗</a:t>
            </a:r>
            <a:endParaRPr lang="zh-CN" altLang="en-US" sz="2400" b="1" dirty="0">
              <a:solidFill>
                <a:schemeClr val="tx1"/>
              </a:solidFill>
              <a:latin typeface="+mn-ea"/>
            </a:endParaRPr>
          </a:p>
        </p:txBody>
      </p:sp>
      <p:sp>
        <p:nvSpPr>
          <p:cNvPr id="14" name="矩形 13"/>
          <p:cNvSpPr/>
          <p:nvPr/>
        </p:nvSpPr>
        <p:spPr>
          <a:xfrm>
            <a:off x="3668405" y="1581150"/>
            <a:ext cx="1570355" cy="460375"/>
          </a:xfrm>
          <a:prstGeom prst="rect">
            <a:avLst/>
          </a:prstGeom>
        </p:spPr>
        <p:txBody>
          <a:bodyPr wrap="none">
            <a:spAutoFit/>
          </a:bodyPr>
          <a:lstStyle/>
          <a:p>
            <a:pPr lvl="0" algn="ctr">
              <a:defRPr/>
            </a:pPr>
            <a:r>
              <a:rPr lang="en-US" altLang="zh-CN" b="1" dirty="0">
                <a:solidFill>
                  <a:schemeClr val="bg1"/>
                </a:solidFill>
                <a:latin typeface="+mn-ea"/>
              </a:rPr>
              <a:t>· </a:t>
            </a:r>
            <a:r>
              <a:rPr lang="zh-CN" altLang="en-US" sz="2400" b="1" dirty="0">
                <a:solidFill>
                  <a:schemeClr val="tx1"/>
                </a:solidFill>
                <a:latin typeface="+mn-ea"/>
              </a:rPr>
              <a:t>贷款诈骗</a:t>
            </a:r>
            <a:endParaRPr lang="zh-CN" altLang="en-US" sz="2400" b="1" dirty="0">
              <a:solidFill>
                <a:schemeClr val="tx1"/>
              </a:solidFill>
              <a:latin typeface="+mn-ea"/>
            </a:endParaRPr>
          </a:p>
        </p:txBody>
      </p:sp>
      <p:sp>
        <p:nvSpPr>
          <p:cNvPr id="15" name="矩形 14"/>
          <p:cNvSpPr/>
          <p:nvPr/>
        </p:nvSpPr>
        <p:spPr>
          <a:xfrm>
            <a:off x="3668405" y="2126218"/>
            <a:ext cx="1570355" cy="460375"/>
          </a:xfrm>
          <a:prstGeom prst="rect">
            <a:avLst/>
          </a:prstGeom>
        </p:spPr>
        <p:txBody>
          <a:bodyPr wrap="none">
            <a:spAutoFit/>
          </a:bodyPr>
          <a:lstStyle/>
          <a:p>
            <a:pPr lvl="0" algn="ctr">
              <a:defRPr/>
            </a:pPr>
            <a:r>
              <a:rPr lang="en-US" altLang="zh-CN" b="1" dirty="0">
                <a:solidFill>
                  <a:schemeClr val="bg1"/>
                </a:solidFill>
                <a:latin typeface="+mn-ea"/>
              </a:rPr>
              <a:t>· </a:t>
            </a:r>
            <a:r>
              <a:rPr lang="zh-CN" altLang="en-US" sz="2400" b="1" dirty="0">
                <a:solidFill>
                  <a:schemeClr val="tx1"/>
                </a:solidFill>
                <a:latin typeface="+mn-ea"/>
              </a:rPr>
              <a:t>赌博诈骗</a:t>
            </a:r>
            <a:endParaRPr lang="zh-CN" altLang="en-US" sz="2400" b="1" dirty="0">
              <a:solidFill>
                <a:schemeClr val="tx1"/>
              </a:solidFill>
              <a:latin typeface="+mn-ea"/>
            </a:endParaRPr>
          </a:p>
        </p:txBody>
      </p:sp>
      <p:sp>
        <p:nvSpPr>
          <p:cNvPr id="22" name="矩形 21"/>
          <p:cNvSpPr/>
          <p:nvPr/>
        </p:nvSpPr>
        <p:spPr>
          <a:xfrm>
            <a:off x="5151508" y="2119112"/>
            <a:ext cx="1570355" cy="460375"/>
          </a:xfrm>
          <a:prstGeom prst="rect">
            <a:avLst/>
          </a:prstGeom>
        </p:spPr>
        <p:txBody>
          <a:bodyPr wrap="none">
            <a:spAutoFit/>
          </a:bodyPr>
          <a:lstStyle/>
          <a:p>
            <a:pPr lvl="0" algn="ctr">
              <a:defRPr/>
            </a:pPr>
            <a:r>
              <a:rPr lang="en-US" altLang="zh-CN" b="1" dirty="0">
                <a:solidFill>
                  <a:schemeClr val="bg1"/>
                </a:solidFill>
                <a:latin typeface="+mn-ea"/>
              </a:rPr>
              <a:t>· </a:t>
            </a:r>
            <a:r>
              <a:rPr lang="zh-CN" altLang="en-US" sz="2400" b="1" dirty="0">
                <a:solidFill>
                  <a:schemeClr val="tx1"/>
                </a:solidFill>
                <a:latin typeface="+mn-ea"/>
              </a:rPr>
              <a:t>网络诈骗</a:t>
            </a:r>
            <a:endParaRPr lang="zh-CN" altLang="en-US" sz="2400" b="1" dirty="0">
              <a:solidFill>
                <a:schemeClr val="tx1"/>
              </a:solidFill>
              <a:latin typeface="+mn-ea"/>
            </a:endParaRPr>
          </a:p>
        </p:txBody>
      </p:sp>
      <p:sp>
        <p:nvSpPr>
          <p:cNvPr id="23" name="矩形 22"/>
          <p:cNvSpPr/>
          <p:nvPr/>
        </p:nvSpPr>
        <p:spPr>
          <a:xfrm>
            <a:off x="3944382" y="2724150"/>
            <a:ext cx="5208107" cy="369332"/>
          </a:xfrm>
          <a:prstGeom prst="rect">
            <a:avLst/>
          </a:prstGeom>
          <a:solidFill>
            <a:schemeClr val="bg1"/>
          </a:solidFill>
        </p:spPr>
        <p:txBody>
          <a:bodyPr wrap="square">
            <a:spAutoFit/>
          </a:bodyPr>
          <a:lstStyle/>
          <a:p>
            <a:pPr lvl="0">
              <a:defRPr/>
            </a:pPr>
            <a:r>
              <a:rPr lang="zh-CN" altLang="en-US" b="1" dirty="0">
                <a:solidFill>
                  <a:srgbClr val="4C45FF"/>
                </a:solidFill>
                <a:latin typeface="+mn-ea"/>
              </a:rPr>
              <a:t>高警惕</a:t>
            </a:r>
            <a:r>
              <a:rPr lang="en-US" altLang="zh-CN" b="1" dirty="0">
                <a:solidFill>
                  <a:srgbClr val="4C45FF"/>
                </a:solidFill>
                <a:latin typeface="+mn-ea"/>
              </a:rPr>
              <a:t> | </a:t>
            </a:r>
            <a:r>
              <a:rPr lang="zh-CN" altLang="en-US" b="1" dirty="0">
                <a:solidFill>
                  <a:srgbClr val="4C45FF"/>
                </a:solidFill>
                <a:latin typeface="+mn-ea"/>
              </a:rPr>
              <a:t>多防范 </a:t>
            </a:r>
            <a:r>
              <a:rPr lang="en-US" altLang="zh-CN" b="1" dirty="0">
                <a:solidFill>
                  <a:srgbClr val="4C45FF"/>
                </a:solidFill>
                <a:latin typeface="+mn-ea"/>
              </a:rPr>
              <a:t>| </a:t>
            </a:r>
            <a:r>
              <a:rPr lang="zh-CN" altLang="en-US" b="1" dirty="0">
                <a:solidFill>
                  <a:srgbClr val="4C45FF"/>
                </a:solidFill>
                <a:latin typeface="+mn-ea"/>
              </a:rPr>
              <a:t>少轻信 </a:t>
            </a:r>
            <a:r>
              <a:rPr lang="en-US" altLang="zh-CN" b="1" dirty="0">
                <a:solidFill>
                  <a:srgbClr val="4C45FF"/>
                </a:solidFill>
                <a:latin typeface="+mn-ea"/>
              </a:rPr>
              <a:t>| </a:t>
            </a:r>
            <a:r>
              <a:rPr lang="zh-CN" altLang="en-US" b="1" dirty="0">
                <a:solidFill>
                  <a:srgbClr val="4C45FF"/>
                </a:solidFill>
                <a:latin typeface="+mn-ea"/>
              </a:rPr>
              <a:t>勿上当</a:t>
            </a:r>
            <a:endParaRPr lang="zh-CN" altLang="en-US" b="1" dirty="0">
              <a:solidFill>
                <a:srgbClr val="4C45FF"/>
              </a:solidFill>
              <a:latin typeface="+mn-ea"/>
            </a:endParaRPr>
          </a:p>
        </p:txBody>
      </p:sp>
      <p:sp>
        <p:nvSpPr>
          <p:cNvPr id="32" name="矩形 31"/>
          <p:cNvSpPr/>
          <p:nvPr/>
        </p:nvSpPr>
        <p:spPr>
          <a:xfrm>
            <a:off x="3868420" y="3181350"/>
            <a:ext cx="3604895" cy="460375"/>
          </a:xfrm>
          <a:prstGeom prst="rect">
            <a:avLst/>
          </a:prstGeom>
        </p:spPr>
        <p:txBody>
          <a:bodyPr wrap="square">
            <a:spAutoFit/>
          </a:bodyPr>
          <a:lstStyle/>
          <a:p>
            <a:pPr lvl="0">
              <a:defRPr/>
            </a:pPr>
            <a:r>
              <a:rPr lang="zh-CN" altLang="en-US" sz="2400" dirty="0">
                <a:solidFill>
                  <a:schemeClr val="bg1"/>
                </a:solidFill>
                <a:latin typeface="+mn-ea"/>
              </a:rPr>
              <a:t>培训人</a:t>
            </a:r>
            <a:r>
              <a:rPr lang="en-US" altLang="zh-CN" sz="2400" dirty="0">
                <a:solidFill>
                  <a:schemeClr val="bg1"/>
                </a:solidFill>
                <a:latin typeface="+mn-ea"/>
              </a:rPr>
              <a:t> </a:t>
            </a:r>
            <a:r>
              <a:rPr lang="zh-CN" altLang="en-US" sz="2400" dirty="0">
                <a:solidFill>
                  <a:schemeClr val="bg1"/>
                </a:solidFill>
                <a:latin typeface="+mn-ea"/>
              </a:rPr>
              <a:t>：</a:t>
            </a:r>
            <a:r>
              <a:rPr lang="en-US" altLang="zh-CN" sz="2400" dirty="0">
                <a:solidFill>
                  <a:schemeClr val="bg1"/>
                </a:solidFill>
                <a:latin typeface="+mn-ea"/>
              </a:rPr>
              <a:t>  </a:t>
            </a:r>
            <a:r>
              <a:rPr lang="zh-CN" altLang="en-US" sz="2400" dirty="0">
                <a:solidFill>
                  <a:schemeClr val="bg1"/>
                </a:solidFill>
                <a:latin typeface="+mn-ea"/>
              </a:rPr>
              <a:t>耿伟 </a:t>
            </a:r>
            <a:endParaRPr lang="zh-CN" altLang="en-US" sz="2400" dirty="0">
              <a:solidFill>
                <a:schemeClr val="bg1"/>
              </a:solidFill>
              <a:latin typeface="+mn-ea"/>
            </a:endParaRPr>
          </a:p>
        </p:txBody>
      </p:sp>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629400" y="1323354"/>
            <a:ext cx="1300413" cy="1248396"/>
          </a:xfrm>
          <a:prstGeom prst="rect">
            <a:avLst/>
          </a:prstGeom>
        </p:spPr>
      </p:pic>
      <p:pic>
        <p:nvPicPr>
          <p:cNvPr id="53" name="pd-5b767d1e36eba994">
            <a:hlinkClick r:id="" action="ppaction://media"/>
          </p:cNvPr>
          <p:cNvPicPr>
            <a:picLocks noChangeAspect="1"/>
          </p:cNvPicPr>
          <p:nvPr>
            <a:audioFile r:link="rId6"/>
            <p:extLst>
              <p:ext uri="{DAA4B4D4-6D71-4841-9C94-3DE7FCFB9230}">
                <p14:media xmlns:p14="http://schemas.microsoft.com/office/powerpoint/2010/main" r:embed="rId7">
                  <p14:trim st="32139.000000"/>
                  <p14:fade in="1000.000000"/>
                </p14:media>
              </p:ext>
            </p:extLst>
          </p:nvPr>
        </p:nvPicPr>
        <p:blipFill>
          <a:blip r:embed="rId8"/>
          <a:stretch>
            <a:fillRect/>
          </a:stretch>
        </p:blipFill>
        <p:spPr>
          <a:xfrm>
            <a:off x="1157045" y="5358454"/>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53"/>
                                        </p:tgtEl>
                                      </p:cBhvr>
                                    </p:cmd>
                                  </p:childTnLst>
                                </p:cTn>
                              </p:par>
                            </p:childTnLst>
                          </p:cTn>
                        </p:par>
                      </p:childTnLst>
                    </p:cTn>
                  </p:par>
                  <p:par>
                    <p:cTn id="7" fill="hold">
                      <p:stCondLst>
                        <p:cond delay="indefinite"/>
                      </p:stCondLst>
                      <p:childTnLst>
                        <p:par>
                          <p:cTn id="8" fill="hold">
                            <p:stCondLst>
                              <p:cond delay="0"/>
                            </p:stCondLst>
                            <p:childTnLst>
                              <p:par>
                                <p:cTn id="9" presetID="17" presetClass="entr" presetSubtype="1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2"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1+#ppt_w/2"/>
                                          </p:val>
                                        </p:tav>
                                        <p:tav tm="100000">
                                          <p:val>
                                            <p:strVal val="#ppt_x"/>
                                          </p:val>
                                        </p:tav>
                                      </p:tavLst>
                                    </p:anim>
                                    <p:anim calcmode="lin" valueType="num">
                                      <p:cBhvr additive="base">
                                        <p:cTn id="22" dur="500" fill="hold"/>
                                        <p:tgtEl>
                                          <p:spTgt spid="3"/>
                                        </p:tgtEl>
                                        <p:attrNameLst>
                                          <p:attrName>ppt_y</p:attrName>
                                        </p:attrNameLst>
                                      </p:cBhvr>
                                      <p:tavLst>
                                        <p:tav tm="0">
                                          <p:val>
                                            <p:strVal val="0-#ppt_h/2"/>
                                          </p:val>
                                        </p:tav>
                                        <p:tav tm="100000">
                                          <p:val>
                                            <p:strVal val="#ppt_y"/>
                                          </p:val>
                                        </p:tav>
                                      </p:tavLst>
                                    </p:anim>
                                  </p:childTnLst>
                                </p:cTn>
                              </p:par>
                              <p:par>
                                <p:cTn id="23" presetID="53" presetClass="entr" presetSubtype="16"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1" fill="hold" nodeType="click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additive="base">
                                        <p:cTn id="32" dur="1000"/>
                                        <p:tgtEl>
                                          <p:spTgt spid="37"/>
                                        </p:tgtEl>
                                        <p:attrNameLst>
                                          <p:attrName>ppt_y</p:attrName>
                                        </p:attrNameLst>
                                      </p:cBhvr>
                                      <p:tavLst>
                                        <p:tav tm="0">
                                          <p:val>
                                            <p:strVal val="#ppt_y-#ppt_h*1.125000"/>
                                          </p:val>
                                        </p:tav>
                                        <p:tav tm="100000">
                                          <p:val>
                                            <p:strVal val="#ppt_y"/>
                                          </p:val>
                                        </p:tav>
                                      </p:tavLst>
                                    </p:anim>
                                    <p:animEffect transition="in" filter="wipe(down)">
                                      <p:cBhvr>
                                        <p:cTn id="33" dur="1000"/>
                                        <p:tgtEl>
                                          <p:spTgt spid="37"/>
                                        </p:tgtEl>
                                      </p:cBhvr>
                                    </p:animEffect>
                                  </p:childTnLst>
                                </p:cTn>
                              </p:par>
                              <p:par>
                                <p:cTn id="34" presetID="12" presetClass="entr" presetSubtype="4" fill="hold" nodeType="withEffect">
                                  <p:stCondLst>
                                    <p:cond delay="0"/>
                                  </p:stCondLst>
                                  <p:childTnLst>
                                    <p:set>
                                      <p:cBhvr>
                                        <p:cTn id="35" dur="1" fill="hold">
                                          <p:stCondLst>
                                            <p:cond delay="0"/>
                                          </p:stCondLst>
                                        </p:cTn>
                                        <p:tgtEl>
                                          <p:spTgt spid="36"/>
                                        </p:tgtEl>
                                        <p:attrNameLst>
                                          <p:attrName>style.visibility</p:attrName>
                                        </p:attrNameLst>
                                      </p:cBhvr>
                                      <p:to>
                                        <p:strVal val="visible"/>
                                      </p:to>
                                    </p:set>
                                    <p:anim calcmode="lin" valueType="num">
                                      <p:cBhvr additive="base">
                                        <p:cTn id="36" dur="1000"/>
                                        <p:tgtEl>
                                          <p:spTgt spid="36"/>
                                        </p:tgtEl>
                                        <p:attrNameLst>
                                          <p:attrName>ppt_y</p:attrName>
                                        </p:attrNameLst>
                                      </p:cBhvr>
                                      <p:tavLst>
                                        <p:tav tm="0">
                                          <p:val>
                                            <p:strVal val="#ppt_y+#ppt_h*1.125000"/>
                                          </p:val>
                                        </p:tav>
                                        <p:tav tm="100000">
                                          <p:val>
                                            <p:strVal val="#ppt_y"/>
                                          </p:val>
                                        </p:tav>
                                      </p:tavLst>
                                    </p:anim>
                                    <p:animEffect transition="in" filter="wipe(up)">
                                      <p:cBhvr>
                                        <p:cTn id="37" dur="10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iterate type="lt">
                                    <p:tmPct val="10000"/>
                                  </p:iterate>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par>
                                <p:cTn id="52" presetID="53" presetClass="entr" presetSubtype="16" fill="hold" grpId="0" nodeType="withEffect">
                                  <p:stCondLst>
                                    <p:cond delay="0"/>
                                  </p:stCondLst>
                                  <p:iterate type="lt">
                                    <p:tmPct val="10000"/>
                                  </p:iterate>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ppt_w</p:attrName>
                                        </p:attrNameLst>
                                      </p:cBhvr>
                                      <p:tavLst>
                                        <p:tav tm="0">
                                          <p:val>
                                            <p:fltVal val="0"/>
                                          </p:val>
                                        </p:tav>
                                        <p:tav tm="100000">
                                          <p:val>
                                            <p:strVal val="#ppt_w"/>
                                          </p:val>
                                        </p:tav>
                                      </p:tavLst>
                                    </p:anim>
                                    <p:anim calcmode="lin" valueType="num">
                                      <p:cBhvr>
                                        <p:cTn id="55" dur="500" fill="hold"/>
                                        <p:tgtEl>
                                          <p:spTgt spid="14"/>
                                        </p:tgtEl>
                                        <p:attrNameLst>
                                          <p:attrName>ppt_h</p:attrName>
                                        </p:attrNameLst>
                                      </p:cBhvr>
                                      <p:tavLst>
                                        <p:tav tm="0">
                                          <p:val>
                                            <p:fltVal val="0"/>
                                          </p:val>
                                        </p:tav>
                                        <p:tav tm="100000">
                                          <p:val>
                                            <p:strVal val="#ppt_h"/>
                                          </p:val>
                                        </p:tav>
                                      </p:tavLst>
                                    </p:anim>
                                    <p:animEffect transition="in" filter="fade">
                                      <p:cBhvr>
                                        <p:cTn id="56" dur="500"/>
                                        <p:tgtEl>
                                          <p:spTgt spid="14"/>
                                        </p:tgtEl>
                                      </p:cBhvr>
                                    </p:animEffect>
                                  </p:childTnLst>
                                </p:cTn>
                              </p:par>
                              <p:par>
                                <p:cTn id="57" presetID="53" presetClass="entr" presetSubtype="16" fill="hold" grpId="0" nodeType="withEffect">
                                  <p:stCondLst>
                                    <p:cond delay="0"/>
                                  </p:stCondLst>
                                  <p:iterate type="lt">
                                    <p:tmPct val="10000"/>
                                  </p:iterate>
                                  <p:childTnLst>
                                    <p:set>
                                      <p:cBhvr>
                                        <p:cTn id="58" dur="1" fill="hold">
                                          <p:stCondLst>
                                            <p:cond delay="0"/>
                                          </p:stCondLst>
                                        </p:cTn>
                                        <p:tgtEl>
                                          <p:spTgt spid="13"/>
                                        </p:tgtEl>
                                        <p:attrNameLst>
                                          <p:attrName>style.visibility</p:attrName>
                                        </p:attrNameLst>
                                      </p:cBhvr>
                                      <p:to>
                                        <p:strVal val="visible"/>
                                      </p:to>
                                    </p:set>
                                    <p:anim calcmode="lin" valueType="num">
                                      <p:cBhvr>
                                        <p:cTn id="59" dur="500" fill="hold"/>
                                        <p:tgtEl>
                                          <p:spTgt spid="13"/>
                                        </p:tgtEl>
                                        <p:attrNameLst>
                                          <p:attrName>ppt_w</p:attrName>
                                        </p:attrNameLst>
                                      </p:cBhvr>
                                      <p:tavLst>
                                        <p:tav tm="0">
                                          <p:val>
                                            <p:fltVal val="0"/>
                                          </p:val>
                                        </p:tav>
                                        <p:tav tm="100000">
                                          <p:val>
                                            <p:strVal val="#ppt_w"/>
                                          </p:val>
                                        </p:tav>
                                      </p:tavLst>
                                    </p:anim>
                                    <p:anim calcmode="lin" valueType="num">
                                      <p:cBhvr>
                                        <p:cTn id="60" dur="500" fill="hold"/>
                                        <p:tgtEl>
                                          <p:spTgt spid="13"/>
                                        </p:tgtEl>
                                        <p:attrNameLst>
                                          <p:attrName>ppt_h</p:attrName>
                                        </p:attrNameLst>
                                      </p:cBhvr>
                                      <p:tavLst>
                                        <p:tav tm="0">
                                          <p:val>
                                            <p:fltVal val="0"/>
                                          </p:val>
                                        </p:tav>
                                        <p:tav tm="100000">
                                          <p:val>
                                            <p:strVal val="#ppt_h"/>
                                          </p:val>
                                        </p:tav>
                                      </p:tavLst>
                                    </p:anim>
                                    <p:animEffect transition="in" filter="fade">
                                      <p:cBhvr>
                                        <p:cTn id="61" dur="500"/>
                                        <p:tgtEl>
                                          <p:spTgt spid="13"/>
                                        </p:tgtEl>
                                      </p:cBhvr>
                                    </p:animEffect>
                                  </p:childTnLst>
                                </p:cTn>
                              </p:par>
                              <p:par>
                                <p:cTn id="62" presetID="53" presetClass="entr" presetSubtype="16" fill="hold" grpId="0" nodeType="withEffect">
                                  <p:stCondLst>
                                    <p:cond delay="0"/>
                                  </p:stCondLst>
                                  <p:iterate type="lt">
                                    <p:tmPct val="10000"/>
                                  </p:iterate>
                                  <p:childTnLst>
                                    <p:set>
                                      <p:cBhvr>
                                        <p:cTn id="63" dur="1" fill="hold">
                                          <p:stCondLst>
                                            <p:cond delay="0"/>
                                          </p:stCondLst>
                                        </p:cTn>
                                        <p:tgtEl>
                                          <p:spTgt spid="22"/>
                                        </p:tgtEl>
                                        <p:attrNameLst>
                                          <p:attrName>style.visibility</p:attrName>
                                        </p:attrNameLst>
                                      </p:cBhvr>
                                      <p:to>
                                        <p:strVal val="visible"/>
                                      </p:to>
                                    </p:set>
                                    <p:anim calcmode="lin" valueType="num">
                                      <p:cBhvr>
                                        <p:cTn id="64" dur="500" fill="hold"/>
                                        <p:tgtEl>
                                          <p:spTgt spid="22"/>
                                        </p:tgtEl>
                                        <p:attrNameLst>
                                          <p:attrName>ppt_w</p:attrName>
                                        </p:attrNameLst>
                                      </p:cBhvr>
                                      <p:tavLst>
                                        <p:tav tm="0">
                                          <p:val>
                                            <p:fltVal val="0"/>
                                          </p:val>
                                        </p:tav>
                                        <p:tav tm="100000">
                                          <p:val>
                                            <p:strVal val="#ppt_w"/>
                                          </p:val>
                                        </p:tav>
                                      </p:tavLst>
                                    </p:anim>
                                    <p:anim calcmode="lin" valueType="num">
                                      <p:cBhvr>
                                        <p:cTn id="65" dur="500" fill="hold"/>
                                        <p:tgtEl>
                                          <p:spTgt spid="22"/>
                                        </p:tgtEl>
                                        <p:attrNameLst>
                                          <p:attrName>ppt_h</p:attrName>
                                        </p:attrNameLst>
                                      </p:cBhvr>
                                      <p:tavLst>
                                        <p:tav tm="0">
                                          <p:val>
                                            <p:fltVal val="0"/>
                                          </p:val>
                                        </p:tav>
                                        <p:tav tm="100000">
                                          <p:val>
                                            <p:strVal val="#ppt_h"/>
                                          </p:val>
                                        </p:tav>
                                      </p:tavLst>
                                    </p:anim>
                                    <p:animEffect transition="in" filter="fade">
                                      <p:cBhvr>
                                        <p:cTn id="66" dur="500"/>
                                        <p:tgtEl>
                                          <p:spTgt spid="22"/>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2"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additive="base">
                                        <p:cTn id="71" dur="500" fill="hold"/>
                                        <p:tgtEl>
                                          <p:spTgt spid="23"/>
                                        </p:tgtEl>
                                        <p:attrNameLst>
                                          <p:attrName>ppt_x</p:attrName>
                                        </p:attrNameLst>
                                      </p:cBhvr>
                                      <p:tavLst>
                                        <p:tav tm="0">
                                          <p:val>
                                            <p:strVal val="1+#ppt_w/2"/>
                                          </p:val>
                                        </p:tav>
                                        <p:tav tm="100000">
                                          <p:val>
                                            <p:strVal val="#ppt_x"/>
                                          </p:val>
                                        </p:tav>
                                      </p:tavLst>
                                    </p:anim>
                                    <p:anim calcmode="lin" valueType="num">
                                      <p:cBhvr additive="base">
                                        <p:cTn id="72"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500" fill="hold"/>
                                        <p:tgtEl>
                                          <p:spTgt spid="17"/>
                                        </p:tgtEl>
                                        <p:attrNameLst>
                                          <p:attrName>ppt_w</p:attrName>
                                        </p:attrNameLst>
                                      </p:cBhvr>
                                      <p:tavLst>
                                        <p:tav tm="0">
                                          <p:val>
                                            <p:fltVal val="0"/>
                                          </p:val>
                                        </p:tav>
                                        <p:tav tm="100000">
                                          <p:val>
                                            <p:strVal val="#ppt_w"/>
                                          </p:val>
                                        </p:tav>
                                      </p:tavLst>
                                    </p:anim>
                                    <p:anim calcmode="lin" valueType="num">
                                      <p:cBhvr>
                                        <p:cTn id="78" dur="500" fill="hold"/>
                                        <p:tgtEl>
                                          <p:spTgt spid="17"/>
                                        </p:tgtEl>
                                        <p:attrNameLst>
                                          <p:attrName>ppt_h</p:attrName>
                                        </p:attrNameLst>
                                      </p:cBhvr>
                                      <p:tavLst>
                                        <p:tav tm="0">
                                          <p:val>
                                            <p:fltVal val="0"/>
                                          </p:val>
                                        </p:tav>
                                        <p:tav tm="100000">
                                          <p:val>
                                            <p:strVal val="#ppt_h"/>
                                          </p:val>
                                        </p:tav>
                                      </p:tavLst>
                                    </p:anim>
                                    <p:animEffect transition="in" filter="fade">
                                      <p:cBhvr>
                                        <p:cTn id="79" dur="500"/>
                                        <p:tgtEl>
                                          <p:spTgt spid="17"/>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wipe(left)">
                                      <p:cBhvr>
                                        <p:cTn id="8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85" repeatCount="indefinite" fill="remove" display="0">
                  <p:stCondLst>
                    <p:cond delay="indefinite"/>
                  </p:stCondLst>
                  <p:endCondLst>
                    <p:cond evt="onStopAudio" delay="0">
                      <p:tgtEl>
                        <p:sldTgt/>
                      </p:tgtEl>
                    </p:cond>
                  </p:endCondLst>
                </p:cTn>
                <p:tgtEl>
                  <p:spTgt spid="53"/>
                </p:tgtEl>
              </p:cMediaNode>
            </p:audio>
          </p:childTnLst>
        </p:cTn>
      </p:par>
    </p:tnLst>
    <p:bldLst>
      <p:bldP spid="13" grpId="0"/>
      <p:bldP spid="14" grpId="0"/>
      <p:bldP spid="15" grpId="0"/>
      <p:bldP spid="22" grpId="0"/>
      <p:bldP spid="23" grpId="0" animBg="1"/>
      <p:bldP spid="3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210310" y="824865"/>
            <a:ext cx="2136140" cy="4649470"/>
          </a:xfrm>
          <a:prstGeom prst="rect">
            <a:avLst/>
          </a:prstGeom>
        </p:spPr>
        <p:txBody>
          <a:bodyPr wrap="square">
            <a:noAutofit/>
          </a:bodyPr>
          <a:lstStyle/>
          <a:p>
            <a:pPr>
              <a:lnSpc>
                <a:spcPct val="150000"/>
              </a:lnSpc>
            </a:pPr>
            <a:r>
              <a:rPr lang="zh-CN" altLang="en-US" sz="1600" dirty="0">
                <a:solidFill>
                  <a:srgbClr val="333333"/>
                </a:solidFill>
                <a:latin typeface="微软雅黑" panose="020B0503020204020204" pitchFamily="34" charset="-122"/>
                <a:ea typeface="微软雅黑" panose="020B0503020204020204" pitchFamily="34" charset="-122"/>
              </a:rPr>
              <a:t>贷款诈骗是指以非法占有为目的，编造引进资金项目等虚假理由，使用虚伪的经济合同，证明文件或者使用虚假的产权证明担保以及以其它虚构事实隐瞒真相的方法，诈骗银行或其它金融机构的贷款数额较大的行为。</a:t>
            </a:r>
            <a:endParaRPr lang="zh-CN" altLang="en-US" sz="1600" dirty="0">
              <a:solidFill>
                <a:srgbClr val="333333"/>
              </a:solidFill>
              <a:latin typeface="微软雅黑" panose="020B0503020204020204" pitchFamily="34" charset="-122"/>
              <a:ea typeface="微软雅黑" panose="020B0503020204020204" pitchFamily="34" charset="-122"/>
            </a:endParaRPr>
          </a:p>
        </p:txBody>
      </p:sp>
      <p:sp>
        <p:nvSpPr>
          <p:cNvPr id="14" name="矩形 13"/>
          <p:cNvSpPr/>
          <p:nvPr/>
        </p:nvSpPr>
        <p:spPr>
          <a:xfrm>
            <a:off x="3663315" y="836930"/>
            <a:ext cx="1139825" cy="380365"/>
          </a:xfrm>
          <a:prstGeom prst="rect">
            <a:avLst/>
          </a:prstGeom>
        </p:spPr>
        <p:txBody>
          <a:bodyPr wrap="none">
            <a:noAutofit/>
          </a:bodyPr>
          <a:lstStyle/>
          <a:p>
            <a:pPr>
              <a:defRPr/>
            </a:pPr>
            <a:r>
              <a:rPr lang="zh-CN" altLang="en-US" b="1" dirty="0">
                <a:solidFill>
                  <a:schemeClr val="accent1"/>
                </a:solidFill>
                <a:latin typeface="思源黑体 CN Heavy" panose="020B0A00000000000000" pitchFamily="34" charset="-122"/>
                <a:ea typeface="思源黑体 CN Heavy" panose="020B0A00000000000000" pitchFamily="34" charset="-122"/>
              </a:rPr>
              <a:t>案例一：</a:t>
            </a:r>
            <a:endParaRPr lang="zh-CN" altLang="en-US" b="1" dirty="0">
              <a:solidFill>
                <a:schemeClr val="accent1"/>
              </a:solidFill>
              <a:latin typeface="思源黑体 CN Heavy" panose="020B0A00000000000000" pitchFamily="34" charset="-122"/>
              <a:ea typeface="思源黑体 CN Heavy" panose="020B0A00000000000000" pitchFamily="34" charset="-122"/>
            </a:endParaRPr>
          </a:p>
        </p:txBody>
      </p:sp>
      <p:sp>
        <p:nvSpPr>
          <p:cNvPr id="15" name="矩形 14"/>
          <p:cNvSpPr/>
          <p:nvPr/>
        </p:nvSpPr>
        <p:spPr>
          <a:xfrm>
            <a:off x="3227705" y="1059180"/>
            <a:ext cx="5661025" cy="5279390"/>
          </a:xfrm>
          <a:prstGeom prst="rect">
            <a:avLst/>
          </a:prstGeom>
        </p:spPr>
        <p:txBody>
          <a:bodyPr wrap="square">
            <a:noAutofit/>
          </a:bodyPr>
          <a:lstStyle/>
          <a:p>
            <a:pPr>
              <a:lnSpc>
                <a:spcPct val="150000"/>
              </a:lnSpc>
            </a:pPr>
            <a:r>
              <a:rPr lang="zh-CN" altLang="en-US" sz="1200" dirty="0">
                <a:solidFill>
                  <a:srgbClr val="333333"/>
                </a:solidFill>
                <a:latin typeface="微软雅黑" panose="020B0503020204020204" pitchFamily="34" charset="-122"/>
                <a:ea typeface="微软雅黑" panose="020B0503020204020204" pitchFamily="34" charset="-122"/>
              </a:rPr>
              <a:t> </a:t>
            </a:r>
            <a:r>
              <a:rPr lang="en-US" altLang="zh-CN" sz="1600" dirty="0">
                <a:solidFill>
                  <a:srgbClr val="333333"/>
                </a:solidFill>
                <a:latin typeface="微软雅黑" panose="020B0503020204020204" pitchFamily="34" charset="-122"/>
                <a:ea typeface="微软雅黑" panose="020B0503020204020204" pitchFamily="34" charset="-122"/>
              </a:rPr>
              <a:t>4</a:t>
            </a:r>
            <a:r>
              <a:rPr lang="zh-CN" altLang="en-US" sz="1600" dirty="0">
                <a:solidFill>
                  <a:srgbClr val="333333"/>
                </a:solidFill>
                <a:latin typeface="微软雅黑" panose="020B0503020204020204" pitchFamily="34" charset="-122"/>
                <a:ea typeface="微软雅黑" panose="020B0503020204020204" pitchFamily="34" charset="-122"/>
              </a:rPr>
              <a:t>月</a:t>
            </a:r>
            <a:r>
              <a:rPr lang="en-US" altLang="zh-CN" sz="1600" dirty="0">
                <a:solidFill>
                  <a:srgbClr val="333333"/>
                </a:solidFill>
                <a:latin typeface="微软雅黑" panose="020B0503020204020204" pitchFamily="34" charset="-122"/>
                <a:ea typeface="微软雅黑" panose="020B0503020204020204" pitchFamily="34" charset="-122"/>
              </a:rPr>
              <a:t>14</a:t>
            </a:r>
            <a:r>
              <a:rPr lang="zh-CN" altLang="en-US" sz="1600" dirty="0">
                <a:solidFill>
                  <a:srgbClr val="333333"/>
                </a:solidFill>
                <a:latin typeface="微软雅黑" panose="020B0503020204020204" pitchFamily="34" charset="-122"/>
                <a:ea typeface="微软雅黑" panose="020B0503020204020204" pitchFamily="34" charset="-122"/>
              </a:rPr>
              <a:t>日，邵武的王某接到一通骗子打来的电话，骗子自称是“小米贷”的客服，称王某两年前注册过“小米贷”的账户，现在如果不注销此账户，会对王某的个人征信产生影响。王某信以为真后问骗子要如何操作，骗子先让王某将“小米贷”内的贷款额度提现出来并转至骗子的账户，贷款金额会由骗子来还清，之后就会跳出清除实名信息的选项。王某照做并向骗子转了</a:t>
            </a:r>
            <a:r>
              <a:rPr lang="en-US" altLang="zh-CN" sz="1600" dirty="0">
                <a:solidFill>
                  <a:srgbClr val="333333"/>
                </a:solidFill>
                <a:latin typeface="微软雅黑" panose="020B0503020204020204" pitchFamily="34" charset="-122"/>
                <a:ea typeface="微软雅黑" panose="020B0503020204020204" pitchFamily="34" charset="-122"/>
              </a:rPr>
              <a:t>1</a:t>
            </a:r>
            <a:r>
              <a:rPr lang="zh-CN" altLang="en-US" sz="1600" dirty="0">
                <a:solidFill>
                  <a:srgbClr val="333333"/>
                </a:solidFill>
                <a:latin typeface="微软雅黑" panose="020B0503020204020204" pitchFamily="34" charset="-122"/>
                <a:ea typeface="微软雅黑" panose="020B0503020204020204" pitchFamily="34" charset="-122"/>
              </a:rPr>
              <a:t>万余元后并未跳出清除实名信息的选项，骗子又说王某还有其他贷款软件的账户还未注销，接着骗子又以同样的手法让王某在“</a:t>
            </a:r>
            <a:r>
              <a:rPr lang="en-US" altLang="zh-CN" sz="1600" dirty="0">
                <a:solidFill>
                  <a:srgbClr val="333333"/>
                </a:solidFill>
                <a:latin typeface="微软雅黑" panose="020B0503020204020204" pitchFamily="34" charset="-122"/>
                <a:ea typeface="微软雅黑" panose="020B0503020204020204" pitchFamily="34" charset="-122"/>
              </a:rPr>
              <a:t>360</a:t>
            </a:r>
            <a:r>
              <a:rPr lang="zh-CN" altLang="en-US" sz="1600" dirty="0">
                <a:solidFill>
                  <a:srgbClr val="333333"/>
                </a:solidFill>
                <a:latin typeface="微软雅黑" panose="020B0503020204020204" pitchFamily="34" charset="-122"/>
                <a:ea typeface="微软雅黑" panose="020B0503020204020204" pitchFamily="34" charset="-122"/>
              </a:rPr>
              <a:t>借条”“拍拍贷”等</a:t>
            </a:r>
            <a:r>
              <a:rPr lang="en-US" altLang="zh-CN" sz="1600" dirty="0">
                <a:solidFill>
                  <a:srgbClr val="333333"/>
                </a:solidFill>
                <a:latin typeface="微软雅黑" panose="020B0503020204020204" pitchFamily="34" charset="-122"/>
                <a:ea typeface="微软雅黑" panose="020B0503020204020204" pitchFamily="34" charset="-122"/>
              </a:rPr>
              <a:t>7</a:t>
            </a:r>
            <a:r>
              <a:rPr lang="zh-CN" altLang="en-US" sz="1600" dirty="0">
                <a:solidFill>
                  <a:srgbClr val="333333"/>
                </a:solidFill>
                <a:latin typeface="微软雅黑" panose="020B0503020204020204" pitchFamily="34" charset="-122"/>
                <a:ea typeface="微软雅黑" panose="020B0503020204020204" pitchFamily="34" charset="-122"/>
              </a:rPr>
              <a:t>个贷款软件内提现并转账。最终，王某被骗</a:t>
            </a:r>
            <a:r>
              <a:rPr lang="en-US" altLang="zh-CN" sz="1600" dirty="0">
                <a:solidFill>
                  <a:srgbClr val="333333"/>
                </a:solidFill>
                <a:latin typeface="微软雅黑" panose="020B0503020204020204" pitchFamily="34" charset="-122"/>
                <a:ea typeface="微软雅黑" panose="020B0503020204020204" pitchFamily="34" charset="-122"/>
              </a:rPr>
              <a:t>8</a:t>
            </a:r>
            <a:r>
              <a:rPr lang="zh-CN" altLang="en-US" sz="1600" dirty="0">
                <a:solidFill>
                  <a:srgbClr val="333333"/>
                </a:solidFill>
                <a:latin typeface="微软雅黑" panose="020B0503020204020204" pitchFamily="34" charset="-122"/>
                <a:ea typeface="微软雅黑" panose="020B0503020204020204" pitchFamily="34" charset="-122"/>
              </a:rPr>
              <a:t>万余元。</a:t>
            </a:r>
            <a:endParaRPr lang="zh-CN" altLang="en-US" sz="1600" dirty="0">
              <a:latin typeface="微软雅黑" panose="020B0503020204020204" pitchFamily="34" charset="-122"/>
              <a:ea typeface="微软雅黑" panose="020B0503020204020204" pitchFamily="34" charset="-122"/>
            </a:endParaRPr>
          </a:p>
        </p:txBody>
      </p:sp>
      <p:cxnSp>
        <p:nvCxnSpPr>
          <p:cNvPr id="5" name="直接连接符 4"/>
          <p:cNvCxnSpPr/>
          <p:nvPr/>
        </p:nvCxnSpPr>
        <p:spPr>
          <a:xfrm flipV="1">
            <a:off x="3200400" y="1581150"/>
            <a:ext cx="0" cy="2743200"/>
          </a:xfrm>
          <a:prstGeom prst="line">
            <a:avLst/>
          </a:prstGeom>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427990" y="1581150"/>
            <a:ext cx="676275" cy="2590800"/>
            <a:chOff x="685800" y="1581150"/>
            <a:chExt cx="648563" cy="2590800"/>
          </a:xfrm>
        </p:grpSpPr>
        <p:sp>
          <p:nvSpPr>
            <p:cNvPr id="16" name="矩形 15"/>
            <p:cNvSpPr/>
            <p:nvPr/>
          </p:nvSpPr>
          <p:spPr>
            <a:xfrm>
              <a:off x="786795" y="1918216"/>
              <a:ext cx="529203" cy="1948934"/>
            </a:xfrm>
            <a:prstGeom prst="rect">
              <a:avLst/>
            </a:prstGeom>
          </p:spPr>
          <p:txBody>
            <a:bodyPr vert="eaVert" wrap="square">
              <a:spAutoFit/>
            </a:bodyPr>
            <a:lstStyle/>
            <a:p>
              <a:r>
                <a:rPr lang="zh-CN" altLang="en-US" sz="2400" b="1" spc="1200" dirty="0">
                  <a:solidFill>
                    <a:schemeClr val="accent1"/>
                  </a:solidFill>
                  <a:latin typeface="微软雅黑" panose="020B0503020204020204" pitchFamily="34" charset="-122"/>
                  <a:ea typeface="微软雅黑" panose="020B0503020204020204" pitchFamily="34" charset="-122"/>
                </a:rPr>
                <a:t>贷款诈骗</a:t>
              </a:r>
              <a:endParaRPr lang="zh-CN" altLang="en-US" sz="2400" b="1" spc="1200" dirty="0">
                <a:solidFill>
                  <a:schemeClr val="accent1"/>
                </a:solidFill>
                <a:latin typeface="微软雅黑" panose="020B0503020204020204" pitchFamily="34" charset="-122"/>
                <a:ea typeface="微软雅黑" panose="020B0503020204020204" pitchFamily="34" charset="-122"/>
              </a:endParaRPr>
            </a:p>
          </p:txBody>
        </p:sp>
        <p:sp>
          <p:nvSpPr>
            <p:cNvPr id="7" name="矩形 6"/>
            <p:cNvSpPr/>
            <p:nvPr/>
          </p:nvSpPr>
          <p:spPr>
            <a:xfrm>
              <a:off x="685800" y="1581150"/>
              <a:ext cx="648563" cy="25908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05765" y="1123950"/>
            <a:ext cx="5011420" cy="3642360"/>
          </a:xfrm>
          <a:prstGeom prst="rect">
            <a:avLst/>
          </a:prstGeom>
        </p:spPr>
        <p:txBody>
          <a:bodyPr wrap="square">
            <a:noAutofit/>
          </a:bodyPr>
          <a:lstStyle/>
          <a:p>
            <a:pPr>
              <a:lnSpc>
                <a:spcPct val="150000"/>
              </a:lnSpc>
            </a:pPr>
            <a:r>
              <a:rPr lang="zh-CN" altLang="en-US" dirty="0">
                <a:solidFill>
                  <a:srgbClr val="333333"/>
                </a:solidFill>
                <a:latin typeface="微软雅黑" panose="020B0503020204020204" pitchFamily="34" charset="-122"/>
                <a:ea typeface="微软雅黑" panose="020B0503020204020204" pitchFamily="34" charset="-122"/>
              </a:rPr>
              <a:t>大家接到自称是网贷客服的电话一定要提高警惕，凡提到“不注销网贷账户，会影响个人征信”，并要求按对方的指引操作进行缴费转账、刷银行流水的都是诈骗！个人征信由中国人民银行征信中心统一管理，无论是银行还是个人都无权删除和修改。遇到此类情况，可及时拨打</a:t>
            </a:r>
            <a:r>
              <a:rPr lang="en-US" altLang="zh-CN" dirty="0">
                <a:solidFill>
                  <a:srgbClr val="333333"/>
                </a:solidFill>
                <a:latin typeface="微软雅黑" panose="020B0503020204020204" pitchFamily="34" charset="-122"/>
                <a:ea typeface="微软雅黑" panose="020B0503020204020204" pitchFamily="34" charset="-122"/>
              </a:rPr>
              <a:t>110</a:t>
            </a:r>
            <a:r>
              <a:rPr lang="zh-CN" altLang="en-US" dirty="0">
                <a:solidFill>
                  <a:srgbClr val="333333"/>
                </a:solidFill>
                <a:latin typeface="微软雅黑" panose="020B0503020204020204" pitchFamily="34" charset="-122"/>
                <a:ea typeface="微软雅黑" panose="020B0503020204020204" pitchFamily="34" charset="-122"/>
              </a:rPr>
              <a:t>或到所在辖区派出所咨询，也可拨打福建警方防骗热线</a:t>
            </a:r>
            <a:r>
              <a:rPr lang="en-US" altLang="zh-CN" dirty="0">
                <a:solidFill>
                  <a:srgbClr val="333333"/>
                </a:solidFill>
                <a:latin typeface="微软雅黑" panose="020B0503020204020204" pitchFamily="34" charset="-122"/>
                <a:ea typeface="微软雅黑" panose="020B0503020204020204" pitchFamily="34" charset="-122"/>
              </a:rPr>
              <a:t>96110-8</a:t>
            </a:r>
            <a:r>
              <a:rPr lang="zh-CN" altLang="en-US" dirty="0">
                <a:solidFill>
                  <a:srgbClr val="333333"/>
                </a:solidFill>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319395" y="1657350"/>
            <a:ext cx="3356610" cy="27260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57835" y="959485"/>
            <a:ext cx="1168400" cy="336550"/>
          </a:xfrm>
          <a:prstGeom prst="rect">
            <a:avLst/>
          </a:prstGeom>
        </p:spPr>
        <p:txBody>
          <a:bodyPr wrap="none">
            <a:noAutofit/>
          </a:bodyPr>
          <a:lstStyle/>
          <a:p>
            <a:pPr>
              <a:defRPr/>
            </a:pPr>
            <a:r>
              <a:rPr lang="zh-CN" altLang="en-US" b="1" dirty="0">
                <a:solidFill>
                  <a:schemeClr val="accent1"/>
                </a:solidFill>
                <a:latin typeface="思源黑体 CN Heavy" panose="020B0A00000000000000" pitchFamily="34" charset="-122"/>
                <a:ea typeface="思源黑体 CN Heavy" panose="020B0A00000000000000" pitchFamily="34" charset="-122"/>
              </a:rPr>
              <a:t>案例二：</a:t>
            </a:r>
            <a:endParaRPr lang="zh-CN" altLang="en-US" b="1" dirty="0">
              <a:solidFill>
                <a:schemeClr val="accent1"/>
              </a:solidFill>
              <a:latin typeface="思源黑体 CN Heavy" panose="020B0A00000000000000" pitchFamily="34" charset="-122"/>
              <a:ea typeface="思源黑体 CN Heavy" panose="020B0A00000000000000" pitchFamily="34" charset="-122"/>
            </a:endParaRPr>
          </a:p>
        </p:txBody>
      </p:sp>
      <p:sp>
        <p:nvSpPr>
          <p:cNvPr id="10" name="矩形 9"/>
          <p:cNvSpPr/>
          <p:nvPr/>
        </p:nvSpPr>
        <p:spPr>
          <a:xfrm>
            <a:off x="299085" y="1215390"/>
            <a:ext cx="3848100" cy="3509645"/>
          </a:xfrm>
          <a:prstGeom prst="rect">
            <a:avLst/>
          </a:prstGeom>
        </p:spPr>
        <p:txBody>
          <a:bodyPr wrap="square">
            <a:noAutofit/>
          </a:bodyPr>
          <a:lstStyle/>
          <a:p>
            <a:pPr>
              <a:lnSpc>
                <a:spcPct val="150000"/>
              </a:lnSpc>
            </a:pPr>
            <a:r>
              <a:rPr lang="en-US" altLang="zh-CN" sz="1600" dirty="0">
                <a:solidFill>
                  <a:srgbClr val="333333"/>
                </a:solidFill>
                <a:latin typeface="微软雅黑" panose="020B0503020204020204" pitchFamily="34" charset="-122"/>
                <a:ea typeface="微软雅黑" panose="020B0503020204020204" pitchFamily="34" charset="-122"/>
              </a:rPr>
              <a:t>4</a:t>
            </a:r>
            <a:r>
              <a:rPr lang="zh-CN" altLang="en-US" sz="1600" dirty="0">
                <a:solidFill>
                  <a:srgbClr val="333333"/>
                </a:solidFill>
                <a:latin typeface="微软雅黑" panose="020B0503020204020204" pitchFamily="34" charset="-122"/>
                <a:ea typeface="微软雅黑" panose="020B0503020204020204" pitchFamily="34" charset="-122"/>
              </a:rPr>
              <a:t>月</a:t>
            </a:r>
            <a:r>
              <a:rPr lang="en-US" altLang="zh-CN" sz="1600" dirty="0">
                <a:solidFill>
                  <a:srgbClr val="333333"/>
                </a:solidFill>
                <a:latin typeface="微软雅黑" panose="020B0503020204020204" pitchFamily="34" charset="-122"/>
                <a:ea typeface="微软雅黑" panose="020B0503020204020204" pitchFamily="34" charset="-122"/>
              </a:rPr>
              <a:t>15</a:t>
            </a:r>
            <a:r>
              <a:rPr lang="zh-CN" altLang="en-US" sz="1600" dirty="0">
                <a:solidFill>
                  <a:srgbClr val="333333"/>
                </a:solidFill>
                <a:latin typeface="微软雅黑" panose="020B0503020204020204" pitchFamily="34" charset="-122"/>
                <a:ea typeface="微软雅黑" panose="020B0503020204020204" pitchFamily="34" charset="-122"/>
              </a:rPr>
              <a:t>日中午，延平的张某接到了一个自称是“国美易卡”网贷平台“客服人员”的电话。“客服人员”表示，之前张某的身份信息被人在平台上注册了账号，如果不及时注销将造成不良征信记录。因担心征信问题，张某便按照“客服人员”的要求，先后在“国美易卡”、“招联好期贷”等网贷平台申请下共计</a:t>
            </a:r>
            <a:r>
              <a:rPr lang="en-US" altLang="zh-CN" sz="1600" dirty="0">
                <a:solidFill>
                  <a:srgbClr val="333333"/>
                </a:solidFill>
                <a:latin typeface="微软雅黑" panose="020B0503020204020204" pitchFamily="34" charset="-122"/>
                <a:ea typeface="微软雅黑" panose="020B0503020204020204" pitchFamily="34" charset="-122"/>
              </a:rPr>
              <a:t>1</a:t>
            </a:r>
            <a:r>
              <a:rPr lang="zh-CN" altLang="en-US" sz="1600" dirty="0">
                <a:solidFill>
                  <a:srgbClr val="333333"/>
                </a:solidFill>
                <a:latin typeface="微软雅黑" panose="020B0503020204020204" pitchFamily="34" charset="-122"/>
                <a:ea typeface="微软雅黑" panose="020B0503020204020204" pitchFamily="34" charset="-122"/>
              </a:rPr>
              <a:t>万余元的贷款，并通过扫描“二维码”的方式将钱转出。</a:t>
            </a:r>
            <a:endParaRPr lang="zh-CN" altLang="en-US" sz="1600" dirty="0">
              <a:latin typeface="微软雅黑" panose="020B0503020204020204" pitchFamily="34" charset="-122"/>
              <a:ea typeface="微软雅黑" panose="020B0503020204020204" pitchFamily="34" charset="-122"/>
            </a:endParaRPr>
          </a:p>
        </p:txBody>
      </p:sp>
      <p:sp>
        <p:nvSpPr>
          <p:cNvPr id="11" name="矩形 10"/>
          <p:cNvSpPr/>
          <p:nvPr/>
        </p:nvSpPr>
        <p:spPr>
          <a:xfrm>
            <a:off x="4986020" y="828675"/>
            <a:ext cx="3890645" cy="5433695"/>
          </a:xfrm>
          <a:prstGeom prst="rect">
            <a:avLst/>
          </a:prstGeom>
        </p:spPr>
        <p:txBody>
          <a:bodyPr wrap="square">
            <a:noAutofit/>
          </a:bodyPr>
          <a:lstStyle/>
          <a:p>
            <a:pPr>
              <a:lnSpc>
                <a:spcPct val="150000"/>
              </a:lnSpc>
            </a:pPr>
            <a:r>
              <a:rPr lang="zh-CN" altLang="en-US" sz="1600" dirty="0">
                <a:solidFill>
                  <a:srgbClr val="333333"/>
                </a:solidFill>
                <a:latin typeface="微软雅黑" panose="020B0503020204020204" pitchFamily="34" charset="-122"/>
                <a:ea typeface="微软雅黑" panose="020B0503020204020204" pitchFamily="34" charset="-122"/>
              </a:rPr>
              <a:t>随后，“客服人员”继续要求网贷操作，张某这才产生怀疑，向警方报警。 大家接到自称是网贷客服的电话一定要提高警惕，凡提到“不注销网贷账户，会影响个人征信”，并要求按对方的指引操作进行缴费转账、刷银行流水的都是诈骗！个人征信由中国人民银行征信中心统一管理，无论是银行还是个人都无权删除和修改。遇到此类情况，可及时拨打</a:t>
            </a:r>
            <a:r>
              <a:rPr lang="en-US" altLang="zh-CN" sz="1600" dirty="0">
                <a:solidFill>
                  <a:srgbClr val="333333"/>
                </a:solidFill>
                <a:latin typeface="微软雅黑" panose="020B0503020204020204" pitchFamily="34" charset="-122"/>
                <a:ea typeface="微软雅黑" panose="020B0503020204020204" pitchFamily="34" charset="-122"/>
              </a:rPr>
              <a:t>110</a:t>
            </a:r>
            <a:r>
              <a:rPr lang="zh-CN" altLang="en-US" sz="1600" dirty="0">
                <a:solidFill>
                  <a:srgbClr val="333333"/>
                </a:solidFill>
                <a:latin typeface="微软雅黑" panose="020B0503020204020204" pitchFamily="34" charset="-122"/>
                <a:ea typeface="微软雅黑" panose="020B0503020204020204" pitchFamily="34" charset="-122"/>
              </a:rPr>
              <a:t>或到所在辖区派出所咨询，也可拨打福建警方防骗热线</a:t>
            </a:r>
            <a:r>
              <a:rPr lang="en-US" altLang="zh-CN" sz="1600" dirty="0">
                <a:solidFill>
                  <a:srgbClr val="333333"/>
                </a:solidFill>
                <a:latin typeface="微软雅黑" panose="020B0503020204020204" pitchFamily="34" charset="-122"/>
                <a:ea typeface="微软雅黑" panose="020B0503020204020204" pitchFamily="34" charset="-122"/>
              </a:rPr>
              <a:t>96110-8</a:t>
            </a:r>
            <a:r>
              <a:rPr lang="zh-CN" altLang="en-US" sz="1600" dirty="0">
                <a:solidFill>
                  <a:srgbClr val="333333"/>
                </a:solidFill>
                <a:latin typeface="微软雅黑" panose="020B0503020204020204" pitchFamily="34" charset="-122"/>
                <a:ea typeface="微软雅黑" panose="020B0503020204020204" pitchFamily="34" charset="-122"/>
              </a:rPr>
              <a:t>。</a:t>
            </a:r>
            <a:endParaRPr lang="zh-CN" altLang="en-US" sz="1600" dirty="0">
              <a:solidFill>
                <a:srgbClr val="333333"/>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4191000" y="1440815"/>
            <a:ext cx="593725" cy="3122295"/>
            <a:chOff x="762000" y="1223883"/>
            <a:chExt cx="593725" cy="3122295"/>
          </a:xfrm>
        </p:grpSpPr>
        <p:sp>
          <p:nvSpPr>
            <p:cNvPr id="14" name="矩形 13"/>
            <p:cNvSpPr/>
            <p:nvPr/>
          </p:nvSpPr>
          <p:spPr>
            <a:xfrm>
              <a:off x="763270" y="1223883"/>
              <a:ext cx="592455" cy="312229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762000" y="1918216"/>
              <a:ext cx="553998" cy="1948934"/>
            </a:xfrm>
            <a:prstGeom prst="rect">
              <a:avLst/>
            </a:prstGeom>
          </p:spPr>
          <p:txBody>
            <a:bodyPr vert="eaVert" wrap="square">
              <a:spAutoFit/>
            </a:bodyPr>
            <a:lstStyle/>
            <a:p>
              <a:r>
                <a:rPr lang="zh-CN" altLang="en-US" sz="2400" b="1" spc="1200" dirty="0">
                  <a:solidFill>
                    <a:schemeClr val="bg1"/>
                  </a:solidFill>
                  <a:latin typeface="微软雅黑" panose="020B0503020204020204" pitchFamily="34" charset="-122"/>
                  <a:ea typeface="微软雅黑" panose="020B0503020204020204" pitchFamily="34" charset="-122"/>
                </a:rPr>
                <a:t>网贷操作</a:t>
              </a:r>
              <a:endParaRPr lang="zh-CN" altLang="en-US" sz="2400" b="1" spc="12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up)">
                                      <p:cBhvr>
                                        <p:cTn id="14" dur="500"/>
                                        <p:tgtEl>
                                          <p:spTgt spid="10"/>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79730" y="973455"/>
            <a:ext cx="1507490" cy="508000"/>
          </a:xfrm>
          <a:prstGeom prst="rect">
            <a:avLst/>
          </a:prstGeom>
        </p:spPr>
        <p:txBody>
          <a:bodyPr wrap="none">
            <a:noAutofit/>
          </a:bodyPr>
          <a:lstStyle/>
          <a:p>
            <a:pPr>
              <a:defRPr/>
            </a:pPr>
            <a:r>
              <a:rPr lang="zh-CN" altLang="en-US" sz="2400" b="1" dirty="0">
                <a:solidFill>
                  <a:schemeClr val="accent1"/>
                </a:solidFill>
                <a:latin typeface="思源黑体 CN Heavy" panose="020B0A00000000000000" pitchFamily="34" charset="-122"/>
                <a:ea typeface="思源黑体 CN Heavy" panose="020B0A00000000000000" pitchFamily="34" charset="-122"/>
              </a:rPr>
              <a:t>防骗提示</a:t>
            </a:r>
            <a:endParaRPr lang="zh-CN" altLang="en-US" sz="2400" b="1" dirty="0">
              <a:solidFill>
                <a:schemeClr val="accent1"/>
              </a:solidFill>
              <a:latin typeface="思源黑体 CN Heavy" panose="020B0A00000000000000" pitchFamily="34" charset="-122"/>
              <a:ea typeface="思源黑体 CN Heavy" panose="020B0A00000000000000" pitchFamily="34" charset="-122"/>
            </a:endParaRPr>
          </a:p>
        </p:txBody>
      </p:sp>
      <p:sp>
        <p:nvSpPr>
          <p:cNvPr id="10" name="矩形 9"/>
          <p:cNvSpPr/>
          <p:nvPr/>
        </p:nvSpPr>
        <p:spPr>
          <a:xfrm>
            <a:off x="409575" y="1440815"/>
            <a:ext cx="5377815" cy="3349625"/>
          </a:xfrm>
          <a:prstGeom prst="rect">
            <a:avLst/>
          </a:prstGeom>
        </p:spPr>
        <p:txBody>
          <a:bodyPr wrap="square">
            <a:noAutofit/>
          </a:bodyPr>
          <a:lstStyle/>
          <a:p>
            <a:pPr>
              <a:lnSpc>
                <a:spcPct val="150000"/>
              </a:lnSpc>
            </a:pPr>
            <a:r>
              <a:rPr lang="zh-CN" altLang="en-US" sz="2000" dirty="0">
                <a:solidFill>
                  <a:srgbClr val="333333"/>
                </a:solidFill>
                <a:latin typeface="微软雅黑" panose="020B0503020204020204" pitchFamily="34" charset="-122"/>
                <a:ea typeface="微软雅黑" panose="020B0503020204020204" pitchFamily="34" charset="-122"/>
              </a:rPr>
              <a:t>首先，应保护好个人隐私信息，不给犯罪分子可趁之机；其次，对“自报家门”的陌生人保持警惕，立即向相关方核实对方身份；最后，网贷需谨慎，公众务必要提高对第三方平台的风险防范意识，加强法律意识，发现不妥或有疑问要及时咨询，切勿存有侥幸心理。</a:t>
            </a:r>
            <a:endParaRPr lang="zh-CN" altLang="en-US" sz="2000" dirty="0">
              <a:solidFill>
                <a:srgbClr val="333333"/>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917565" y="1354455"/>
            <a:ext cx="2738120" cy="2794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up)">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1371600" y="2724150"/>
            <a:ext cx="1828800" cy="1828800"/>
            <a:chOff x="5936685" y="2724150"/>
            <a:chExt cx="1828800" cy="1828800"/>
          </a:xfrm>
        </p:grpSpPr>
        <p:sp>
          <p:nvSpPr>
            <p:cNvPr id="33" name="椭圆 32"/>
            <p:cNvSpPr/>
            <p:nvPr/>
          </p:nvSpPr>
          <p:spPr>
            <a:xfrm>
              <a:off x="5936685" y="272415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rot="726994">
              <a:off x="6431531" y="3952780"/>
              <a:ext cx="1010986" cy="400110"/>
            </a:xfrm>
            <a:prstGeom prst="rect">
              <a:avLst/>
            </a:prstGeom>
            <a:noFill/>
          </p:spPr>
          <p:txBody>
            <a:bodyPr wrap="square" rtlCol="0">
              <a:spAutoFit/>
            </a:bodyPr>
            <a:lstStyle/>
            <a:p>
              <a:r>
                <a:rPr lang="zh-CN" altLang="en-US" sz="2000" b="1" spc="300" dirty="0">
                  <a:solidFill>
                    <a:schemeClr val="accent2"/>
                  </a:solidFill>
                  <a:latin typeface="汉仪雅酷黑 85W" panose="020B0904020202020204" pitchFamily="34" charset="-122"/>
                  <a:ea typeface="汉仪雅酷黑 85W" panose="020B0904020202020204" pitchFamily="34" charset="-122"/>
                </a:rPr>
                <a:t>防范</a:t>
              </a:r>
              <a:endParaRPr lang="zh-CN" altLang="en-US" sz="2000" b="1" spc="300" dirty="0">
                <a:solidFill>
                  <a:schemeClr val="accent2"/>
                </a:solidFill>
                <a:latin typeface="汉仪雅酷黑 85W" panose="020B0904020202020204" pitchFamily="34" charset="-122"/>
                <a:ea typeface="汉仪雅酷黑 85W" panose="020B0904020202020204" pitchFamily="34" charset="-122"/>
              </a:endParaRPr>
            </a:p>
          </p:txBody>
        </p:sp>
      </p:gr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85799" y="1053923"/>
            <a:ext cx="7696201" cy="3096119"/>
          </a:xfrm>
          <a:prstGeom prst="rect">
            <a:avLst/>
          </a:prstGeom>
        </p:spPr>
      </p:pic>
      <p:sp>
        <p:nvSpPr>
          <p:cNvPr id="26" name="TextBox 48"/>
          <p:cNvSpPr txBox="1"/>
          <p:nvPr/>
        </p:nvSpPr>
        <p:spPr>
          <a:xfrm>
            <a:off x="3429000" y="1840367"/>
            <a:ext cx="3897607" cy="830997"/>
          </a:xfrm>
          <a:prstGeom prst="rect">
            <a:avLst/>
          </a:prstGeom>
          <a:noFill/>
        </p:spPr>
        <p:txBody>
          <a:bodyPr wrap="square" lIns="0" tIns="0" rIns="0" bIns="0" rtlCol="0">
            <a:spAutoFit/>
          </a:bodyPr>
          <a:lstStyle/>
          <a:p>
            <a:pPr defTabSz="685800"/>
            <a:r>
              <a:rPr lang="zh-CN" altLang="en-US" sz="5400" b="1" spc="1900" dirty="0">
                <a:solidFill>
                  <a:schemeClr val="bg1"/>
                </a:solidFill>
                <a:latin typeface="+mn-ea"/>
                <a:cs typeface="+mn-ea"/>
                <a:sym typeface="+mn-lt"/>
              </a:rPr>
              <a:t>赌博诈骗</a:t>
            </a:r>
            <a:endParaRPr lang="zh-CN" altLang="en-US" sz="5400" b="1" spc="1900" dirty="0">
              <a:solidFill>
                <a:schemeClr val="bg1"/>
              </a:solidFill>
              <a:latin typeface="+mn-ea"/>
              <a:cs typeface="+mn-ea"/>
              <a:sym typeface="+mn-lt"/>
            </a:endParaRPr>
          </a:p>
        </p:txBody>
      </p:sp>
      <p:sp>
        <p:nvSpPr>
          <p:cNvPr id="29" name="TextBox 48"/>
          <p:cNvSpPr txBox="1"/>
          <p:nvPr/>
        </p:nvSpPr>
        <p:spPr>
          <a:xfrm>
            <a:off x="2169897" y="1733550"/>
            <a:ext cx="1283993" cy="1107996"/>
          </a:xfrm>
          <a:prstGeom prst="rect">
            <a:avLst/>
          </a:prstGeom>
          <a:noFill/>
        </p:spPr>
        <p:txBody>
          <a:bodyPr wrap="square" lIns="0" tIns="0" rIns="0" bIns="0" rtlCol="0">
            <a:spAutoFit/>
          </a:bodyPr>
          <a:lstStyle/>
          <a:p>
            <a:pPr defTabSz="685800"/>
            <a:r>
              <a:rPr lang="en-US" altLang="zh-CN" sz="7200" b="1" dirty="0">
                <a:solidFill>
                  <a:srgbClr val="FFAA01"/>
                </a:solidFill>
                <a:latin typeface="+mn-ea"/>
                <a:cs typeface="+mn-ea"/>
                <a:sym typeface="+mn-lt"/>
              </a:rPr>
              <a:t>03</a:t>
            </a:r>
            <a:endParaRPr lang="en-US" altLang="zh-CN" sz="7200" b="1" dirty="0">
              <a:solidFill>
                <a:srgbClr val="FFAA01"/>
              </a:solidFill>
              <a:latin typeface="+mn-ea"/>
              <a:cs typeface="+mn-ea"/>
              <a:sym typeface="+mn-lt"/>
            </a:endParaRPr>
          </a:p>
        </p:txBody>
      </p:sp>
      <p:sp>
        <p:nvSpPr>
          <p:cNvPr id="30" name="矩形 29"/>
          <p:cNvSpPr/>
          <p:nvPr/>
        </p:nvSpPr>
        <p:spPr>
          <a:xfrm>
            <a:off x="2093697" y="2736109"/>
            <a:ext cx="5143500" cy="461665"/>
          </a:xfrm>
          <a:prstGeom prst="rect">
            <a:avLst/>
          </a:prstGeom>
        </p:spPr>
        <p:txBody>
          <a:bodyPr wrap="square">
            <a:spAutoFit/>
          </a:bodyPr>
          <a:lstStyle/>
          <a:p>
            <a:r>
              <a:rPr lang="en-US" altLang="zh-CN" sz="1200" dirty="0">
                <a:solidFill>
                  <a:schemeClr val="bg1"/>
                </a:solidFill>
                <a:latin typeface="+mn-ea"/>
              </a:rPr>
              <a:t>high vigilance more prevention, less credulity high vigilance more prevention, less credulity high vigilance</a:t>
            </a:r>
            <a:endParaRPr lang="zh-CN" altLang="en-US" sz="1200" dirty="0">
              <a:solidFill>
                <a:schemeClr val="bg1"/>
              </a:solidFill>
              <a:latin typeface="+mn-ea"/>
            </a:endParaRPr>
          </a:p>
        </p:txBody>
      </p:sp>
      <p:pic>
        <p:nvPicPr>
          <p:cNvPr id="6" name="图片 5"/>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20000"/>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a:xfrm>
            <a:off x="6784127" y="2724150"/>
            <a:ext cx="1835715" cy="1832044"/>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1352550"/>
            <a:ext cx="1084837" cy="109689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12" presetClass="entr" presetSubtype="1"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additive="base">
                                        <p:cTn id="17" dur="500"/>
                                        <p:tgtEl>
                                          <p:spTgt spid="37"/>
                                        </p:tgtEl>
                                        <p:attrNameLst>
                                          <p:attrName>ppt_y</p:attrName>
                                        </p:attrNameLst>
                                      </p:cBhvr>
                                      <p:tavLst>
                                        <p:tav tm="0">
                                          <p:val>
                                            <p:strVal val="#ppt_y-#ppt_h*1.125000"/>
                                          </p:val>
                                        </p:tav>
                                        <p:tav tm="100000">
                                          <p:val>
                                            <p:strVal val="#ppt_y"/>
                                          </p:val>
                                        </p:tav>
                                      </p:tavLst>
                                    </p:anim>
                                    <p:animEffect transition="in" filter="wipe(down)">
                                      <p:cBhvr>
                                        <p:cTn id="18" dur="500"/>
                                        <p:tgtEl>
                                          <p:spTgt spid="37"/>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p:cTn id="23" dur="500" fill="hold"/>
                                        <p:tgtEl>
                                          <p:spTgt spid="29"/>
                                        </p:tgtEl>
                                        <p:attrNameLst>
                                          <p:attrName>ppt_w</p:attrName>
                                        </p:attrNameLst>
                                      </p:cBhvr>
                                      <p:tavLst>
                                        <p:tav tm="0">
                                          <p:val>
                                            <p:fltVal val="0"/>
                                          </p:val>
                                        </p:tav>
                                        <p:tav tm="100000">
                                          <p:val>
                                            <p:strVal val="#ppt_w"/>
                                          </p:val>
                                        </p:tav>
                                      </p:tavLst>
                                    </p:anim>
                                    <p:anim calcmode="lin" valueType="num">
                                      <p:cBhvr>
                                        <p:cTn id="24" dur="500" fill="hold"/>
                                        <p:tgtEl>
                                          <p:spTgt spid="29"/>
                                        </p:tgtEl>
                                        <p:attrNameLst>
                                          <p:attrName>ppt_h</p:attrName>
                                        </p:attrNameLst>
                                      </p:cBhvr>
                                      <p:tavLst>
                                        <p:tav tm="0">
                                          <p:val>
                                            <p:fltVal val="0"/>
                                          </p:val>
                                        </p:tav>
                                        <p:tav tm="100000">
                                          <p:val>
                                            <p:strVal val="#ppt_h"/>
                                          </p:val>
                                        </p:tav>
                                      </p:tavLst>
                                    </p:anim>
                                    <p:animEffect transition="in" filter="fade">
                                      <p:cBhvr>
                                        <p:cTn id="25" dur="5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left)">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animEffect transition="in" filter="fade">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ppt_x"/>
                                          </p:val>
                                        </p:tav>
                                        <p:tav tm="100000">
                                          <p:val>
                                            <p:strVal val="#ppt_x"/>
                                          </p:val>
                                        </p:tav>
                                      </p:tavLst>
                                    </p:anim>
                                    <p:anim calcmode="lin" valueType="num">
                                      <p:cBhvr additive="base">
                                        <p:cTn id="4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86385" y="922655"/>
            <a:ext cx="2684780" cy="3866515"/>
          </a:xfrm>
          <a:prstGeom prst="rect">
            <a:avLst/>
          </a:prstGeom>
        </p:spPr>
        <p:txBody>
          <a:bodyPr wrap="square">
            <a:noAutofit/>
          </a:bodyPr>
          <a:lstStyle/>
          <a:p>
            <a:pPr>
              <a:lnSpc>
                <a:spcPct val="150000"/>
              </a:lnSpc>
            </a:pPr>
            <a:r>
              <a:rPr lang="zh-CN" altLang="en-US" sz="1600" dirty="0">
                <a:solidFill>
                  <a:srgbClr val="333333"/>
                </a:solidFill>
                <a:latin typeface="微软雅黑" panose="020B0503020204020204" pitchFamily="34" charset="-122"/>
                <a:ea typeface="微软雅黑" panose="020B0503020204020204" pitchFamily="34" charset="-122"/>
              </a:rPr>
              <a:t>赌博诈骗，又称杀猪盘，网络流行词，是一种网络交友诱导股票投资、赌博等类型的诈骗方式，“杀猪盘”则是“从业者们”自己起的名字，是指放长线“养猪”诈骗，养得越久，诈骗得越狠。 市民刘先生用微信扫描二维码，进入一个游戏网页，说是在里面充值获得积分</a:t>
            </a:r>
            <a:endParaRPr lang="zh-CN" altLang="en-US" sz="1600" dirty="0">
              <a:solidFill>
                <a:srgbClr val="333333"/>
              </a:solidFill>
              <a:latin typeface="微软雅黑" panose="020B0503020204020204" pitchFamily="34" charset="-122"/>
              <a:ea typeface="微软雅黑" panose="020B0503020204020204" pitchFamily="34" charset="-122"/>
            </a:endParaRPr>
          </a:p>
        </p:txBody>
      </p:sp>
      <p:sp>
        <p:nvSpPr>
          <p:cNvPr id="12" name="矩形 11"/>
          <p:cNvSpPr/>
          <p:nvPr/>
        </p:nvSpPr>
        <p:spPr>
          <a:xfrm>
            <a:off x="3790315" y="731520"/>
            <a:ext cx="5151755" cy="6012180"/>
          </a:xfrm>
          <a:prstGeom prst="rect">
            <a:avLst/>
          </a:prstGeom>
        </p:spPr>
        <p:txBody>
          <a:bodyPr wrap="square">
            <a:noAutofit/>
          </a:bodyPr>
          <a:lstStyle/>
          <a:p>
            <a:pPr>
              <a:lnSpc>
                <a:spcPct val="150000"/>
              </a:lnSpc>
            </a:pPr>
            <a:r>
              <a:rPr lang="zh-CN" altLang="en-US" sz="1600" dirty="0">
                <a:solidFill>
                  <a:srgbClr val="333333"/>
                </a:solidFill>
                <a:latin typeface="微软雅黑" panose="020B0503020204020204" pitchFamily="34" charset="-122"/>
                <a:ea typeface="微软雅黑" panose="020B0503020204020204" pitchFamily="34" charset="-122"/>
              </a:rPr>
              <a:t>积分可以直接使用。刘先生用微信扫描对方提供的付款二维码充值了</a:t>
            </a:r>
            <a:r>
              <a:rPr lang="en-US" altLang="zh-CN" sz="1600" dirty="0">
                <a:solidFill>
                  <a:srgbClr val="333333"/>
                </a:solidFill>
                <a:latin typeface="微软雅黑" panose="020B0503020204020204" pitchFamily="34" charset="-122"/>
                <a:ea typeface="微软雅黑" panose="020B0503020204020204" pitchFamily="34" charset="-122"/>
              </a:rPr>
              <a:t>100</a:t>
            </a:r>
            <a:r>
              <a:rPr lang="zh-CN" altLang="en-US" sz="1600" dirty="0">
                <a:solidFill>
                  <a:srgbClr val="333333"/>
                </a:solidFill>
                <a:latin typeface="微软雅黑" panose="020B0503020204020204" pitchFamily="34" charset="-122"/>
                <a:ea typeface="微软雅黑" panose="020B0503020204020204" pitchFamily="34" charset="-122"/>
              </a:rPr>
              <a:t>元钱得</a:t>
            </a:r>
            <a:r>
              <a:rPr lang="en-US" altLang="zh-CN" sz="1600" dirty="0">
                <a:solidFill>
                  <a:srgbClr val="333333"/>
                </a:solidFill>
                <a:latin typeface="微软雅黑" panose="020B0503020204020204" pitchFamily="34" charset="-122"/>
                <a:ea typeface="微软雅黑" panose="020B0503020204020204" pitchFamily="34" charset="-122"/>
              </a:rPr>
              <a:t>500</a:t>
            </a:r>
            <a:r>
              <a:rPr lang="zh-CN" altLang="en-US" sz="1600" dirty="0">
                <a:solidFill>
                  <a:srgbClr val="333333"/>
                </a:solidFill>
                <a:latin typeface="微软雅黑" panose="020B0503020204020204" pitchFamily="34" charset="-122"/>
                <a:ea typeface="微软雅黑" panose="020B0503020204020204" pitchFamily="34" charset="-122"/>
              </a:rPr>
              <a:t>积分，在“欢欢斗”的竞技游戏里面获胜后得到</a:t>
            </a:r>
            <a:r>
              <a:rPr lang="en-US" altLang="zh-CN" sz="1600" dirty="0">
                <a:solidFill>
                  <a:srgbClr val="333333"/>
                </a:solidFill>
                <a:latin typeface="微软雅黑" panose="020B0503020204020204" pitchFamily="34" charset="-122"/>
                <a:ea typeface="微软雅黑" panose="020B0503020204020204" pitchFamily="34" charset="-122"/>
              </a:rPr>
              <a:t>28</a:t>
            </a:r>
            <a:r>
              <a:rPr lang="zh-CN" altLang="en-US" sz="1600" dirty="0">
                <a:solidFill>
                  <a:srgbClr val="333333"/>
                </a:solidFill>
                <a:latin typeface="微软雅黑" panose="020B0503020204020204" pitchFamily="34" charset="-122"/>
                <a:ea typeface="微软雅黑" panose="020B0503020204020204" pitchFamily="34" charset="-122"/>
              </a:rPr>
              <a:t>元收益，对方将此</a:t>
            </a:r>
            <a:r>
              <a:rPr lang="en-US" altLang="zh-CN" sz="1600" dirty="0">
                <a:solidFill>
                  <a:srgbClr val="333333"/>
                </a:solidFill>
                <a:latin typeface="微软雅黑" panose="020B0503020204020204" pitchFamily="34" charset="-122"/>
                <a:ea typeface="微软雅黑" panose="020B0503020204020204" pitchFamily="34" charset="-122"/>
              </a:rPr>
              <a:t>28</a:t>
            </a:r>
            <a:r>
              <a:rPr lang="zh-CN" altLang="en-US" sz="1600" dirty="0">
                <a:solidFill>
                  <a:srgbClr val="333333"/>
                </a:solidFill>
                <a:latin typeface="微软雅黑" panose="020B0503020204020204" pitchFamily="34" charset="-122"/>
                <a:ea typeface="微软雅黑" panose="020B0503020204020204" pitchFamily="34" charset="-122"/>
              </a:rPr>
              <a:t>元钱返还给了刘先生。后“客服”给其发了一张图片，上面写充值达到</a:t>
            </a:r>
            <a:r>
              <a:rPr lang="en-US" altLang="zh-CN" sz="1600" dirty="0">
                <a:solidFill>
                  <a:srgbClr val="333333"/>
                </a:solidFill>
                <a:latin typeface="微软雅黑" panose="020B0503020204020204" pitchFamily="34" charset="-122"/>
                <a:ea typeface="微软雅黑" panose="020B0503020204020204" pitchFamily="34" charset="-122"/>
              </a:rPr>
              <a:t>10000</a:t>
            </a:r>
            <a:r>
              <a:rPr lang="zh-CN" altLang="en-US" sz="1600" dirty="0">
                <a:solidFill>
                  <a:srgbClr val="333333"/>
                </a:solidFill>
                <a:latin typeface="微软雅黑" panose="020B0503020204020204" pitchFamily="34" charset="-122"/>
                <a:ea typeface="微软雅黑" panose="020B0503020204020204" pitchFamily="34" charset="-122"/>
              </a:rPr>
              <a:t>以上赠送彩金</a:t>
            </a:r>
            <a:r>
              <a:rPr lang="en-US" altLang="zh-CN" sz="1600" dirty="0">
                <a:solidFill>
                  <a:srgbClr val="333333"/>
                </a:solidFill>
                <a:latin typeface="微软雅黑" panose="020B0503020204020204" pitchFamily="34" charset="-122"/>
                <a:ea typeface="微软雅黑" panose="020B0503020204020204" pitchFamily="34" charset="-122"/>
              </a:rPr>
              <a:t>8888</a:t>
            </a:r>
            <a:r>
              <a:rPr lang="zh-CN" altLang="en-US" sz="1600" dirty="0">
                <a:solidFill>
                  <a:srgbClr val="333333"/>
                </a:solidFill>
                <a:latin typeface="微软雅黑" panose="020B0503020204020204" pitchFamily="34" charset="-122"/>
                <a:ea typeface="微软雅黑" panose="020B0503020204020204" pitchFamily="34" charset="-122"/>
              </a:rPr>
              <a:t>，</a:t>
            </a:r>
            <a:r>
              <a:rPr lang="en-US" altLang="zh-CN" sz="1600" dirty="0">
                <a:solidFill>
                  <a:srgbClr val="333333"/>
                </a:solidFill>
                <a:latin typeface="微软雅黑" panose="020B0503020204020204" pitchFamily="34" charset="-122"/>
                <a:ea typeface="微软雅黑" panose="020B0503020204020204" pitchFamily="34" charset="-122"/>
              </a:rPr>
              <a:t>6</a:t>
            </a:r>
            <a:r>
              <a:rPr lang="zh-CN" altLang="en-US" sz="1600" dirty="0">
                <a:solidFill>
                  <a:srgbClr val="333333"/>
                </a:solidFill>
                <a:latin typeface="微软雅黑" panose="020B0503020204020204" pitchFamily="34" charset="-122"/>
                <a:ea typeface="微软雅黑" panose="020B0503020204020204" pitchFamily="34" charset="-122"/>
              </a:rPr>
              <a:t>倍流水即可下分刘先生前后数天，又通过对方在微信中提供给的二维码，分别充值</a:t>
            </a:r>
            <a:r>
              <a:rPr lang="en-US" altLang="zh-CN" sz="1600" dirty="0">
                <a:solidFill>
                  <a:srgbClr val="333333"/>
                </a:solidFill>
                <a:latin typeface="微软雅黑" panose="020B0503020204020204" pitchFamily="34" charset="-122"/>
                <a:ea typeface="微软雅黑" panose="020B0503020204020204" pitchFamily="34" charset="-122"/>
              </a:rPr>
              <a:t>2800</a:t>
            </a:r>
            <a:r>
              <a:rPr lang="zh-CN" altLang="en-US" sz="1600" dirty="0">
                <a:solidFill>
                  <a:srgbClr val="333333"/>
                </a:solidFill>
                <a:latin typeface="微软雅黑" panose="020B0503020204020204" pitchFamily="34" charset="-122"/>
                <a:ea typeface="微软雅黑" panose="020B0503020204020204" pitchFamily="34" charset="-122"/>
              </a:rPr>
              <a:t>元、</a:t>
            </a:r>
            <a:r>
              <a:rPr lang="en-US" altLang="zh-CN" sz="1600" dirty="0">
                <a:solidFill>
                  <a:srgbClr val="333333"/>
                </a:solidFill>
                <a:latin typeface="微软雅黑" panose="020B0503020204020204" pitchFamily="34" charset="-122"/>
                <a:ea typeface="微软雅黑" panose="020B0503020204020204" pitchFamily="34" charset="-122"/>
              </a:rPr>
              <a:t>15800</a:t>
            </a:r>
            <a:r>
              <a:rPr lang="zh-CN" altLang="en-US" sz="1600" dirty="0">
                <a:solidFill>
                  <a:srgbClr val="333333"/>
                </a:solidFill>
                <a:latin typeface="微软雅黑" panose="020B0503020204020204" pitchFamily="34" charset="-122"/>
                <a:ea typeface="微软雅黑" panose="020B0503020204020204" pitchFamily="34" charset="-122"/>
              </a:rPr>
              <a:t>元、</a:t>
            </a:r>
            <a:r>
              <a:rPr lang="en-US" altLang="zh-CN" sz="1600" dirty="0">
                <a:solidFill>
                  <a:srgbClr val="333333"/>
                </a:solidFill>
                <a:latin typeface="微软雅黑" panose="020B0503020204020204" pitchFamily="34" charset="-122"/>
                <a:ea typeface="微软雅黑" panose="020B0503020204020204" pitchFamily="34" charset="-122"/>
              </a:rPr>
              <a:t>53000</a:t>
            </a:r>
            <a:r>
              <a:rPr lang="zh-CN" altLang="en-US" sz="1600" dirty="0">
                <a:solidFill>
                  <a:srgbClr val="333333"/>
                </a:solidFill>
                <a:latin typeface="微软雅黑" panose="020B0503020204020204" pitchFamily="34" charset="-122"/>
                <a:ea typeface="微软雅黑" panose="020B0503020204020204" pitchFamily="34" charset="-122"/>
              </a:rPr>
              <a:t>元。刘先生大额充值后，被“客服”以违规操作、恶意刷流水赚钱为由将刘先生的游戏账号禁掉了，随后刘先生问客服如何解禁，客服讲：“解除限制需缴纳五万元保证金”。刘先生在其家人与朋友的讲解下，才发现自己被骗了。</a:t>
            </a:r>
            <a:endParaRPr lang="zh-CN" altLang="en-US" sz="1600" dirty="0">
              <a:solidFill>
                <a:srgbClr val="333333"/>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3048000" y="1607596"/>
            <a:ext cx="648563" cy="2716754"/>
            <a:chOff x="685800" y="1669018"/>
            <a:chExt cx="648563" cy="2716754"/>
          </a:xfrm>
        </p:grpSpPr>
        <p:sp>
          <p:nvSpPr>
            <p:cNvPr id="16" name="矩形 15"/>
            <p:cNvSpPr/>
            <p:nvPr/>
          </p:nvSpPr>
          <p:spPr>
            <a:xfrm>
              <a:off x="685800" y="1669018"/>
              <a:ext cx="648563" cy="271675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741402" y="2052928"/>
              <a:ext cx="553998" cy="1948934"/>
            </a:xfrm>
            <a:prstGeom prst="rect">
              <a:avLst/>
            </a:prstGeom>
          </p:spPr>
          <p:txBody>
            <a:bodyPr vert="eaVert" wrap="square">
              <a:spAutoFit/>
            </a:bodyPr>
            <a:lstStyle/>
            <a:p>
              <a:r>
                <a:rPr lang="zh-CN" altLang="en-US" sz="2400" b="1" spc="1200" dirty="0">
                  <a:solidFill>
                    <a:schemeClr val="bg1"/>
                  </a:solidFill>
                  <a:latin typeface="微软雅黑" panose="020B0503020204020204" pitchFamily="34" charset="-122"/>
                  <a:ea typeface="微软雅黑" panose="020B0503020204020204" pitchFamily="34" charset="-122"/>
                </a:rPr>
                <a:t>赌博诈骗</a:t>
              </a:r>
              <a:endParaRPr lang="zh-CN" altLang="en-US" sz="2400" b="1" spc="12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up)">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998364" y="1581150"/>
            <a:ext cx="2049636" cy="415498"/>
          </a:xfrm>
          <a:prstGeom prst="rect">
            <a:avLst/>
          </a:prstGeom>
          <a:solidFill>
            <a:schemeClr val="accent1"/>
          </a:solidFill>
        </p:spPr>
        <p:txBody>
          <a:bodyPr wrap="square">
            <a:spAutoFit/>
          </a:bodyPr>
          <a:lstStyle/>
          <a:p>
            <a:pPr indent="200025" algn="ctr"/>
            <a:r>
              <a:rPr lang="zh-CN" altLang="en-US" sz="2100" b="1" dirty="0">
                <a:solidFill>
                  <a:schemeClr val="bg1"/>
                </a:solidFill>
                <a:latin typeface="思源黑体 CN Heavy" panose="020B0A00000000000000" pitchFamily="34" charset="-122"/>
                <a:ea typeface="思源黑体 CN Heavy" panose="020B0A00000000000000" pitchFamily="34" charset="-122"/>
              </a:rPr>
              <a:t>虚假平台</a:t>
            </a:r>
            <a:endParaRPr lang="zh-CN" altLang="en-US" sz="2100" b="1" dirty="0">
              <a:solidFill>
                <a:schemeClr val="bg1"/>
              </a:solidFill>
              <a:latin typeface="思源黑体 CN Heavy" panose="020B0A00000000000000" pitchFamily="34" charset="-122"/>
              <a:ea typeface="思源黑体 CN Heavy" panose="020B0A00000000000000" pitchFamily="34" charset="-122"/>
            </a:endParaRPr>
          </a:p>
        </p:txBody>
      </p:sp>
      <p:sp>
        <p:nvSpPr>
          <p:cNvPr id="21" name="矩形 20"/>
          <p:cNvSpPr/>
          <p:nvPr/>
        </p:nvSpPr>
        <p:spPr>
          <a:xfrm>
            <a:off x="3512964" y="1581150"/>
            <a:ext cx="2049636" cy="415498"/>
          </a:xfrm>
          <a:prstGeom prst="rect">
            <a:avLst/>
          </a:prstGeom>
          <a:solidFill>
            <a:schemeClr val="accent2"/>
          </a:solidFill>
        </p:spPr>
        <p:txBody>
          <a:bodyPr wrap="square">
            <a:spAutoFit/>
          </a:bodyPr>
          <a:lstStyle/>
          <a:p>
            <a:pPr indent="200025" algn="ctr"/>
            <a:r>
              <a:rPr lang="zh-CN" altLang="en-US" sz="2100" b="1" dirty="0">
                <a:solidFill>
                  <a:schemeClr val="bg1"/>
                </a:solidFill>
                <a:latin typeface="思源黑体 CN Heavy" panose="020B0A00000000000000" pitchFamily="34" charset="-122"/>
                <a:ea typeface="思源黑体 CN Heavy" panose="020B0A00000000000000" pitchFamily="34" charset="-122"/>
              </a:rPr>
              <a:t>钓鱼诱骗</a:t>
            </a:r>
            <a:endParaRPr lang="zh-CN" altLang="en-US" sz="2100" b="1" dirty="0">
              <a:solidFill>
                <a:schemeClr val="bg1"/>
              </a:solidFill>
              <a:latin typeface="思源黑体 CN Heavy" panose="020B0A00000000000000" pitchFamily="34" charset="-122"/>
              <a:ea typeface="思源黑体 CN Heavy" panose="020B0A00000000000000" pitchFamily="34" charset="-122"/>
            </a:endParaRPr>
          </a:p>
        </p:txBody>
      </p:sp>
      <p:sp>
        <p:nvSpPr>
          <p:cNvPr id="22" name="矩形 21"/>
          <p:cNvSpPr/>
          <p:nvPr/>
        </p:nvSpPr>
        <p:spPr>
          <a:xfrm>
            <a:off x="6027564" y="1581150"/>
            <a:ext cx="2049636" cy="415498"/>
          </a:xfrm>
          <a:prstGeom prst="rect">
            <a:avLst/>
          </a:prstGeom>
          <a:solidFill>
            <a:schemeClr val="accent1"/>
          </a:solidFill>
        </p:spPr>
        <p:txBody>
          <a:bodyPr wrap="square">
            <a:spAutoFit/>
          </a:bodyPr>
          <a:lstStyle/>
          <a:p>
            <a:pPr indent="200025" algn="ctr"/>
            <a:r>
              <a:rPr lang="zh-CN" altLang="en-US" sz="2100" b="1" dirty="0">
                <a:solidFill>
                  <a:schemeClr val="bg1"/>
                </a:solidFill>
                <a:latin typeface="思源黑体 CN Heavy" panose="020B0A00000000000000" pitchFamily="34" charset="-122"/>
                <a:ea typeface="思源黑体 CN Heavy" panose="020B0A00000000000000" pitchFamily="34" charset="-122"/>
              </a:rPr>
              <a:t>套利消失</a:t>
            </a:r>
            <a:endParaRPr lang="zh-CN" altLang="en-US" sz="2100" b="1" dirty="0">
              <a:solidFill>
                <a:schemeClr val="bg1"/>
              </a:solidFill>
              <a:latin typeface="思源黑体 CN Heavy" panose="020B0A00000000000000" pitchFamily="34" charset="-122"/>
              <a:ea typeface="思源黑体 CN Heavy" panose="020B0A00000000000000" pitchFamily="34" charset="-122"/>
            </a:endParaRPr>
          </a:p>
        </p:txBody>
      </p:sp>
      <p:sp>
        <p:nvSpPr>
          <p:cNvPr id="23" name="矩形 22"/>
          <p:cNvSpPr/>
          <p:nvPr/>
        </p:nvSpPr>
        <p:spPr>
          <a:xfrm>
            <a:off x="914400" y="2089858"/>
            <a:ext cx="7239000" cy="646331"/>
          </a:xfrm>
          <a:prstGeom prst="rect">
            <a:avLst/>
          </a:prstGeom>
        </p:spPr>
        <p:txBody>
          <a:bodyPr wrap="square">
            <a:spAutoFit/>
          </a:bodyPr>
          <a:lstStyle/>
          <a:p>
            <a:pPr>
              <a:lnSpc>
                <a:spcPct val="150000"/>
              </a:lnSpc>
            </a:pPr>
            <a:r>
              <a:rPr lang="zh-CN" altLang="en-US" sz="1200" dirty="0">
                <a:solidFill>
                  <a:srgbClr val="333333"/>
                </a:solidFill>
                <a:latin typeface="微软雅黑" panose="020B0503020204020204" pitchFamily="34" charset="-122"/>
                <a:ea typeface="微软雅黑" panose="020B0503020204020204" pitchFamily="34" charset="-122"/>
              </a:rPr>
              <a:t>不法分子专门从网上制作虚假平台伪装成游戏网站用于诈骗，并且专门选择有赌博爱好的人下手。开始会让受害人有利可得，慢慢步入他们挖好的“陷阱”里。</a:t>
            </a:r>
            <a:endParaRPr lang="zh-CN" altLang="en-US" sz="1200" dirty="0">
              <a:solidFill>
                <a:srgbClr val="333333"/>
              </a:solidFill>
              <a:latin typeface="微软雅黑" panose="020B0503020204020204" pitchFamily="34" charset="-122"/>
              <a:ea typeface="微软雅黑" panose="020B0503020204020204" pitchFamily="34" charset="-122"/>
            </a:endParaRPr>
          </a:p>
        </p:txBody>
      </p:sp>
      <p:sp>
        <p:nvSpPr>
          <p:cNvPr id="24" name="矩形 23"/>
          <p:cNvSpPr/>
          <p:nvPr/>
        </p:nvSpPr>
        <p:spPr>
          <a:xfrm>
            <a:off x="921327" y="2800350"/>
            <a:ext cx="1415772" cy="461665"/>
          </a:xfrm>
          <a:prstGeom prst="rect">
            <a:avLst/>
          </a:prstGeom>
        </p:spPr>
        <p:txBody>
          <a:bodyPr wrap="none">
            <a:spAutoFit/>
          </a:bodyPr>
          <a:lstStyle/>
          <a:p>
            <a:pPr>
              <a:defRPr/>
            </a:pPr>
            <a:r>
              <a:rPr lang="zh-CN" altLang="en-US" sz="2400" b="1" dirty="0">
                <a:solidFill>
                  <a:schemeClr val="accent1"/>
                </a:solidFill>
                <a:latin typeface="思源黑体 CN Heavy" panose="020B0A00000000000000" pitchFamily="34" charset="-122"/>
                <a:ea typeface="思源黑体 CN Heavy" panose="020B0A00000000000000" pitchFamily="34" charset="-122"/>
              </a:rPr>
              <a:t>防骗提示</a:t>
            </a:r>
            <a:endParaRPr lang="zh-CN" altLang="en-US" sz="2400" b="1" dirty="0">
              <a:solidFill>
                <a:schemeClr val="accent1"/>
              </a:solidFill>
              <a:latin typeface="思源黑体 CN Heavy" panose="020B0A00000000000000" pitchFamily="34" charset="-122"/>
              <a:ea typeface="思源黑体 CN Heavy" panose="020B0A00000000000000" pitchFamily="34" charset="-122"/>
            </a:endParaRPr>
          </a:p>
        </p:txBody>
      </p:sp>
      <p:sp>
        <p:nvSpPr>
          <p:cNvPr id="25" name="矩形 24"/>
          <p:cNvSpPr/>
          <p:nvPr/>
        </p:nvSpPr>
        <p:spPr>
          <a:xfrm>
            <a:off x="889298" y="3257550"/>
            <a:ext cx="4901901" cy="923330"/>
          </a:xfrm>
          <a:prstGeom prst="rect">
            <a:avLst/>
          </a:prstGeom>
        </p:spPr>
        <p:txBody>
          <a:bodyPr wrap="square">
            <a:spAutoFit/>
          </a:bodyPr>
          <a:lstStyle/>
          <a:p>
            <a:pPr>
              <a:lnSpc>
                <a:spcPct val="150000"/>
              </a:lnSpc>
            </a:pPr>
            <a:r>
              <a:rPr lang="zh-CN" altLang="en-US" sz="1200" dirty="0">
                <a:solidFill>
                  <a:srgbClr val="333333"/>
                </a:solidFill>
                <a:latin typeface="微软雅黑" panose="020B0503020204020204" pitchFamily="34" charset="-122"/>
                <a:ea typeface="微软雅黑" panose="020B0503020204020204" pitchFamily="34" charset="-122"/>
              </a:rPr>
              <a:t> 网络赌博是违法行为，所有的网络赌博都是骗局，每一个骗局背后都有人牢牢操控。请牢记，网络投资不迷恋，平台赌博有风险，赚钱不走正常路，被骗只在一瞬间。网络赌博！逢赌必让你输！</a:t>
            </a:r>
            <a:endParaRPr lang="zh-CN" altLang="en-US" sz="1200" dirty="0">
              <a:solidFill>
                <a:srgbClr val="333333"/>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818715" y="2419350"/>
            <a:ext cx="2106085" cy="21060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animEffect transition="in" filter="fade">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left)">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animBg="1"/>
      <p:bldP spid="22" grpId="0" animBg="1"/>
      <p:bldP spid="23" grpId="0"/>
      <p:bldP spid="24"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11150" y="916305"/>
            <a:ext cx="1160145" cy="474980"/>
          </a:xfrm>
          <a:prstGeom prst="rect">
            <a:avLst/>
          </a:prstGeom>
        </p:spPr>
        <p:txBody>
          <a:bodyPr wrap="none">
            <a:noAutofit/>
          </a:bodyPr>
          <a:lstStyle/>
          <a:p>
            <a:pPr>
              <a:defRPr/>
            </a:pPr>
            <a:r>
              <a:rPr lang="zh-CN" altLang="en-US" sz="2400" b="1" dirty="0">
                <a:solidFill>
                  <a:schemeClr val="accent1"/>
                </a:solidFill>
                <a:latin typeface="思源黑体 CN Heavy" panose="020B0A00000000000000" pitchFamily="34" charset="-122"/>
                <a:ea typeface="思源黑体 CN Heavy" panose="020B0A00000000000000" pitchFamily="34" charset="-122"/>
              </a:rPr>
              <a:t>处罚：</a:t>
            </a:r>
            <a:endParaRPr lang="zh-CN" altLang="en-US" sz="2400" b="1" dirty="0">
              <a:solidFill>
                <a:schemeClr val="accent1"/>
              </a:solidFill>
              <a:latin typeface="思源黑体 CN Heavy" panose="020B0A00000000000000" pitchFamily="34" charset="-122"/>
              <a:ea typeface="思源黑体 CN Heavy" panose="020B0A00000000000000" pitchFamily="34" charset="-122"/>
            </a:endParaRPr>
          </a:p>
        </p:txBody>
      </p:sp>
      <p:sp>
        <p:nvSpPr>
          <p:cNvPr id="10" name="矩形 9"/>
          <p:cNvSpPr/>
          <p:nvPr/>
        </p:nvSpPr>
        <p:spPr>
          <a:xfrm>
            <a:off x="322580" y="1284605"/>
            <a:ext cx="3263265" cy="3383915"/>
          </a:xfrm>
          <a:prstGeom prst="rect">
            <a:avLst/>
          </a:prstGeom>
        </p:spPr>
        <p:txBody>
          <a:bodyPr wrap="square">
            <a:noAutofit/>
          </a:bodyPr>
          <a:lstStyle/>
          <a:p>
            <a:pPr>
              <a:lnSpc>
                <a:spcPct val="150000"/>
              </a:lnSpc>
            </a:pPr>
            <a:r>
              <a:rPr lang="zh-CN" altLang="en-US" sz="1200" dirty="0">
                <a:solidFill>
                  <a:srgbClr val="333333"/>
                </a:solidFill>
                <a:latin typeface="微软雅黑" panose="020B0503020204020204" pitchFamily="34" charset="-122"/>
                <a:ea typeface="微软雅黑" panose="020B0503020204020204" pitchFamily="34" charset="-122"/>
              </a:rPr>
              <a:t> </a:t>
            </a:r>
            <a:r>
              <a:rPr lang="en-US" altLang="zh-CN" sz="1600" dirty="0">
                <a:solidFill>
                  <a:srgbClr val="333333"/>
                </a:solidFill>
                <a:latin typeface="微软雅黑" panose="020B0503020204020204" pitchFamily="34" charset="-122"/>
                <a:ea typeface="微软雅黑" panose="020B0503020204020204" pitchFamily="34" charset="-122"/>
              </a:rPr>
              <a:t>《</a:t>
            </a:r>
            <a:r>
              <a:rPr lang="zh-CN" altLang="en-US" sz="1600" dirty="0">
                <a:solidFill>
                  <a:srgbClr val="333333"/>
                </a:solidFill>
                <a:latin typeface="微软雅黑" panose="020B0503020204020204" pitchFamily="34" charset="-122"/>
                <a:ea typeface="微软雅黑" panose="020B0503020204020204" pitchFamily="34" charset="-122"/>
              </a:rPr>
              <a:t>中华人民共和国刑法</a:t>
            </a:r>
            <a:r>
              <a:rPr lang="en-US" altLang="zh-CN" sz="1600" dirty="0">
                <a:solidFill>
                  <a:srgbClr val="333333"/>
                </a:solidFill>
                <a:latin typeface="微软雅黑" panose="020B0503020204020204" pitchFamily="34" charset="-122"/>
                <a:ea typeface="微软雅黑" panose="020B0503020204020204" pitchFamily="34" charset="-122"/>
              </a:rPr>
              <a:t>》</a:t>
            </a:r>
            <a:r>
              <a:rPr lang="zh-CN" altLang="en-US" sz="1600" dirty="0">
                <a:solidFill>
                  <a:srgbClr val="333333"/>
                </a:solidFill>
                <a:latin typeface="微软雅黑" panose="020B0503020204020204" pitchFamily="34" charset="-122"/>
                <a:ea typeface="微软雅黑" panose="020B0503020204020204" pitchFamily="34" charset="-122"/>
              </a:rPr>
              <a:t>第三百零三条 以营利为目的，聚众赌博或者以赌博为业的，处三年以下有期徒刑、拘役或者管制，并处罚金。开设赌场的，处三年以下有期徒刑、拘役或者管制，并处罚金；情节严重的，处三年以上十年以下有期徒刑，并处罚金。 赌博型诈骗犯罪，是指以赌博为手段实施的诈骗。</a:t>
            </a:r>
            <a:endParaRPr lang="zh-CN" altLang="en-US" sz="1600" dirty="0">
              <a:solidFill>
                <a:srgbClr val="333333"/>
              </a:solidFill>
              <a:latin typeface="微软雅黑" panose="020B0503020204020204" pitchFamily="34" charset="-122"/>
              <a:ea typeface="微软雅黑" panose="020B0503020204020204" pitchFamily="34" charset="-122"/>
            </a:endParaRPr>
          </a:p>
        </p:txBody>
      </p:sp>
      <p:sp>
        <p:nvSpPr>
          <p:cNvPr id="11" name="矩形 10"/>
          <p:cNvSpPr/>
          <p:nvPr/>
        </p:nvSpPr>
        <p:spPr>
          <a:xfrm>
            <a:off x="5199380" y="916305"/>
            <a:ext cx="3644265" cy="6410960"/>
          </a:xfrm>
          <a:prstGeom prst="rect">
            <a:avLst/>
          </a:prstGeom>
        </p:spPr>
        <p:txBody>
          <a:bodyPr wrap="square">
            <a:noAutofit/>
          </a:bodyPr>
          <a:lstStyle/>
          <a:p>
            <a:pPr>
              <a:lnSpc>
                <a:spcPct val="150000"/>
              </a:lnSpc>
            </a:pPr>
            <a:r>
              <a:rPr lang="zh-CN" altLang="en-US" sz="1600" dirty="0">
                <a:solidFill>
                  <a:srgbClr val="333333"/>
                </a:solidFill>
                <a:latin typeface="微软雅黑" panose="020B0503020204020204" pitchFamily="34" charset="-122"/>
                <a:ea typeface="微软雅黑" panose="020B0503020204020204" pitchFamily="34" charset="-122"/>
              </a:rPr>
              <a:t>行为人通过形似赌博的行为，输赢原本没有偶然性，但伪装具有偶然性，诱使对方参与赌博，从而不法取得对方财物。在赌博型诈骗中，被害人参与赌博当然是违法行为，但是不影响行为人的定性，因为诈骗罪的构成要件并不要求对方的财产处分行为出于特定动机，只要行为人的诈骗行为导致给付人处分财物，进而行为人取得财物致使给付人财产受损，即可成立诈骗罪。</a:t>
            </a:r>
            <a:endParaRPr lang="zh-CN" altLang="en-US" sz="1600" dirty="0">
              <a:solidFill>
                <a:srgbClr val="333333"/>
              </a:solidFill>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510915" y="1667510"/>
            <a:ext cx="1899285" cy="25977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up)">
                                      <p:cBhvr>
                                        <p:cTn id="14" dur="500"/>
                                        <p:tgtEl>
                                          <p:spTgt spid="10"/>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1371600" y="2724150"/>
            <a:ext cx="1828800" cy="1828800"/>
            <a:chOff x="5936685" y="2724150"/>
            <a:chExt cx="1828800" cy="1828800"/>
          </a:xfrm>
        </p:grpSpPr>
        <p:sp>
          <p:nvSpPr>
            <p:cNvPr id="33" name="椭圆 32"/>
            <p:cNvSpPr/>
            <p:nvPr/>
          </p:nvSpPr>
          <p:spPr>
            <a:xfrm>
              <a:off x="5936685" y="272415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rot="726994">
              <a:off x="6431531" y="3952780"/>
              <a:ext cx="1010986" cy="400110"/>
            </a:xfrm>
            <a:prstGeom prst="rect">
              <a:avLst/>
            </a:prstGeom>
            <a:noFill/>
          </p:spPr>
          <p:txBody>
            <a:bodyPr wrap="square" rtlCol="0">
              <a:spAutoFit/>
            </a:bodyPr>
            <a:lstStyle/>
            <a:p>
              <a:r>
                <a:rPr lang="zh-CN" altLang="en-US" sz="2000" b="1" spc="300" dirty="0">
                  <a:solidFill>
                    <a:schemeClr val="accent2"/>
                  </a:solidFill>
                  <a:latin typeface="汉仪雅酷黑 85W" panose="020B0904020202020204" pitchFamily="34" charset="-122"/>
                  <a:ea typeface="汉仪雅酷黑 85W" panose="020B0904020202020204" pitchFamily="34" charset="-122"/>
                </a:rPr>
                <a:t>防范</a:t>
              </a:r>
              <a:endParaRPr lang="zh-CN" altLang="en-US" sz="2000" b="1" spc="300" dirty="0">
                <a:solidFill>
                  <a:schemeClr val="accent2"/>
                </a:solidFill>
                <a:latin typeface="汉仪雅酷黑 85W" panose="020B0904020202020204" pitchFamily="34" charset="-122"/>
                <a:ea typeface="汉仪雅酷黑 85W" panose="020B0904020202020204" pitchFamily="34" charset="-122"/>
              </a:endParaRPr>
            </a:p>
          </p:txBody>
        </p:sp>
      </p:gr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85799" y="1053923"/>
            <a:ext cx="7696201" cy="3096119"/>
          </a:xfrm>
          <a:prstGeom prst="rect">
            <a:avLst/>
          </a:prstGeom>
        </p:spPr>
      </p:pic>
      <p:sp>
        <p:nvSpPr>
          <p:cNvPr id="26" name="TextBox 48"/>
          <p:cNvSpPr txBox="1"/>
          <p:nvPr/>
        </p:nvSpPr>
        <p:spPr>
          <a:xfrm>
            <a:off x="3429000" y="1840367"/>
            <a:ext cx="3897607" cy="830997"/>
          </a:xfrm>
          <a:prstGeom prst="rect">
            <a:avLst/>
          </a:prstGeom>
          <a:noFill/>
        </p:spPr>
        <p:txBody>
          <a:bodyPr wrap="square" lIns="0" tIns="0" rIns="0" bIns="0" rtlCol="0">
            <a:spAutoFit/>
          </a:bodyPr>
          <a:lstStyle/>
          <a:p>
            <a:pPr defTabSz="685800"/>
            <a:r>
              <a:rPr lang="zh-CN" altLang="en-US" sz="5400" b="1" spc="1900" dirty="0">
                <a:solidFill>
                  <a:schemeClr val="bg1"/>
                </a:solidFill>
                <a:latin typeface="+mn-ea"/>
                <a:cs typeface="+mn-ea"/>
                <a:sym typeface="+mn-lt"/>
              </a:rPr>
              <a:t>网络诈骗</a:t>
            </a:r>
            <a:endParaRPr lang="zh-CN" altLang="en-US" sz="5400" b="1" spc="1900" dirty="0">
              <a:solidFill>
                <a:schemeClr val="bg1"/>
              </a:solidFill>
              <a:latin typeface="+mn-ea"/>
              <a:cs typeface="+mn-ea"/>
              <a:sym typeface="+mn-lt"/>
            </a:endParaRPr>
          </a:p>
        </p:txBody>
      </p:sp>
      <p:sp>
        <p:nvSpPr>
          <p:cNvPr id="29" name="TextBox 48"/>
          <p:cNvSpPr txBox="1"/>
          <p:nvPr/>
        </p:nvSpPr>
        <p:spPr>
          <a:xfrm>
            <a:off x="2169897" y="1733550"/>
            <a:ext cx="1283993" cy="1107996"/>
          </a:xfrm>
          <a:prstGeom prst="rect">
            <a:avLst/>
          </a:prstGeom>
          <a:noFill/>
        </p:spPr>
        <p:txBody>
          <a:bodyPr wrap="square" lIns="0" tIns="0" rIns="0" bIns="0" rtlCol="0">
            <a:spAutoFit/>
          </a:bodyPr>
          <a:lstStyle/>
          <a:p>
            <a:pPr defTabSz="685800"/>
            <a:r>
              <a:rPr lang="en-US" altLang="zh-CN" sz="7200" b="1" dirty="0">
                <a:solidFill>
                  <a:srgbClr val="FFAA01"/>
                </a:solidFill>
                <a:latin typeface="+mn-ea"/>
                <a:cs typeface="+mn-ea"/>
                <a:sym typeface="+mn-lt"/>
              </a:rPr>
              <a:t>04</a:t>
            </a:r>
            <a:endParaRPr lang="en-US" altLang="zh-CN" sz="7200" b="1" dirty="0">
              <a:solidFill>
                <a:srgbClr val="FFAA01"/>
              </a:solidFill>
              <a:latin typeface="+mn-ea"/>
              <a:cs typeface="+mn-ea"/>
              <a:sym typeface="+mn-lt"/>
            </a:endParaRPr>
          </a:p>
        </p:txBody>
      </p:sp>
      <p:sp>
        <p:nvSpPr>
          <p:cNvPr id="30" name="矩形 29"/>
          <p:cNvSpPr/>
          <p:nvPr/>
        </p:nvSpPr>
        <p:spPr>
          <a:xfrm>
            <a:off x="2093697" y="2736109"/>
            <a:ext cx="5143500" cy="461665"/>
          </a:xfrm>
          <a:prstGeom prst="rect">
            <a:avLst/>
          </a:prstGeom>
        </p:spPr>
        <p:txBody>
          <a:bodyPr wrap="square">
            <a:spAutoFit/>
          </a:bodyPr>
          <a:lstStyle/>
          <a:p>
            <a:r>
              <a:rPr lang="en-US" altLang="zh-CN" sz="1200" dirty="0">
                <a:solidFill>
                  <a:schemeClr val="bg1"/>
                </a:solidFill>
                <a:latin typeface="+mn-ea"/>
              </a:rPr>
              <a:t>high vigilance more prevention, less credulity high vigilance more prevention, less credulity high vigilance</a:t>
            </a:r>
            <a:endParaRPr lang="zh-CN" altLang="en-US" sz="1200" dirty="0">
              <a:solidFill>
                <a:schemeClr val="bg1"/>
              </a:solidFill>
              <a:latin typeface="+mn-ea"/>
            </a:endParaRPr>
          </a:p>
        </p:txBody>
      </p:sp>
      <p:pic>
        <p:nvPicPr>
          <p:cNvPr id="6" name="图片 5"/>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20000"/>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a:xfrm>
            <a:off x="6784127" y="2724150"/>
            <a:ext cx="1835715" cy="1832044"/>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1352550"/>
            <a:ext cx="1084837" cy="109689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12" presetClass="entr" presetSubtype="1"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additive="base">
                                        <p:cTn id="17" dur="500"/>
                                        <p:tgtEl>
                                          <p:spTgt spid="37"/>
                                        </p:tgtEl>
                                        <p:attrNameLst>
                                          <p:attrName>ppt_y</p:attrName>
                                        </p:attrNameLst>
                                      </p:cBhvr>
                                      <p:tavLst>
                                        <p:tav tm="0">
                                          <p:val>
                                            <p:strVal val="#ppt_y-#ppt_h*1.125000"/>
                                          </p:val>
                                        </p:tav>
                                        <p:tav tm="100000">
                                          <p:val>
                                            <p:strVal val="#ppt_y"/>
                                          </p:val>
                                        </p:tav>
                                      </p:tavLst>
                                    </p:anim>
                                    <p:animEffect transition="in" filter="wipe(down)">
                                      <p:cBhvr>
                                        <p:cTn id="18" dur="500"/>
                                        <p:tgtEl>
                                          <p:spTgt spid="37"/>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p:cTn id="23" dur="500" fill="hold"/>
                                        <p:tgtEl>
                                          <p:spTgt spid="29"/>
                                        </p:tgtEl>
                                        <p:attrNameLst>
                                          <p:attrName>ppt_w</p:attrName>
                                        </p:attrNameLst>
                                      </p:cBhvr>
                                      <p:tavLst>
                                        <p:tav tm="0">
                                          <p:val>
                                            <p:fltVal val="0"/>
                                          </p:val>
                                        </p:tav>
                                        <p:tav tm="100000">
                                          <p:val>
                                            <p:strVal val="#ppt_w"/>
                                          </p:val>
                                        </p:tav>
                                      </p:tavLst>
                                    </p:anim>
                                    <p:anim calcmode="lin" valueType="num">
                                      <p:cBhvr>
                                        <p:cTn id="24" dur="500" fill="hold"/>
                                        <p:tgtEl>
                                          <p:spTgt spid="29"/>
                                        </p:tgtEl>
                                        <p:attrNameLst>
                                          <p:attrName>ppt_h</p:attrName>
                                        </p:attrNameLst>
                                      </p:cBhvr>
                                      <p:tavLst>
                                        <p:tav tm="0">
                                          <p:val>
                                            <p:fltVal val="0"/>
                                          </p:val>
                                        </p:tav>
                                        <p:tav tm="100000">
                                          <p:val>
                                            <p:strVal val="#ppt_h"/>
                                          </p:val>
                                        </p:tav>
                                      </p:tavLst>
                                    </p:anim>
                                    <p:animEffect transition="in" filter="fade">
                                      <p:cBhvr>
                                        <p:cTn id="25" dur="5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left)">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animEffect transition="in" filter="fade">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ppt_x"/>
                                          </p:val>
                                        </p:tav>
                                        <p:tav tm="100000">
                                          <p:val>
                                            <p:strVal val="#ppt_x"/>
                                          </p:val>
                                        </p:tav>
                                      </p:tavLst>
                                    </p:anim>
                                    <p:anim calcmode="lin" valueType="num">
                                      <p:cBhvr additive="base">
                                        <p:cTn id="4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59740" y="911225"/>
            <a:ext cx="8296910" cy="1679575"/>
          </a:xfrm>
          <a:prstGeom prst="rect">
            <a:avLst/>
          </a:prstGeom>
        </p:spPr>
        <p:txBody>
          <a:bodyPr wrap="square">
            <a:noAutofit/>
          </a:bodyPr>
          <a:lstStyle/>
          <a:p>
            <a:pPr>
              <a:lnSpc>
                <a:spcPct val="150000"/>
              </a:lnSpc>
            </a:pPr>
            <a:r>
              <a:rPr lang="zh-CN" altLang="en-US" sz="1600" dirty="0">
                <a:solidFill>
                  <a:srgbClr val="333333"/>
                </a:solidFill>
                <a:latin typeface="微软雅黑" panose="020B0503020204020204" pitchFamily="34" charset="-122"/>
                <a:ea typeface="微软雅黑" panose="020B0503020204020204" pitchFamily="34" charset="-122"/>
              </a:rPr>
              <a:t>网络诈骗通常指为达到某种目的在网络上以各种形式向他人骗取财物的诈骗手段。犯罪的主要行为、环节发生在互联网上的，用虚构事实或者隐瞒真相的方法，骗取数额较大的公私财物的行为。</a:t>
            </a:r>
            <a:endParaRPr lang="zh-CN" altLang="en-US" sz="1600" dirty="0">
              <a:solidFill>
                <a:srgbClr val="333333"/>
              </a:solidFill>
              <a:latin typeface="微软雅黑" panose="020B0503020204020204" pitchFamily="34" charset="-122"/>
              <a:ea typeface="微软雅黑" panose="020B0503020204020204" pitchFamily="34" charset="-122"/>
            </a:endParaRPr>
          </a:p>
        </p:txBody>
      </p:sp>
      <p:sp>
        <p:nvSpPr>
          <p:cNvPr id="10" name="矩形 9"/>
          <p:cNvSpPr/>
          <p:nvPr/>
        </p:nvSpPr>
        <p:spPr>
          <a:xfrm>
            <a:off x="528955" y="2075180"/>
            <a:ext cx="1461770" cy="460375"/>
          </a:xfrm>
          <a:prstGeom prst="rect">
            <a:avLst/>
          </a:prstGeom>
        </p:spPr>
        <p:txBody>
          <a:bodyPr wrap="square">
            <a:spAutoFit/>
          </a:bodyPr>
          <a:lstStyle/>
          <a:p>
            <a:pPr>
              <a:defRPr/>
            </a:pPr>
            <a:r>
              <a:rPr lang="zh-CN" altLang="en-US" sz="2400" b="1" dirty="0">
                <a:solidFill>
                  <a:schemeClr val="accent1"/>
                </a:solidFill>
                <a:latin typeface="思源黑体 CN Heavy" panose="020B0A00000000000000" pitchFamily="34" charset="-122"/>
                <a:ea typeface="思源黑体 CN Heavy" panose="020B0A00000000000000" pitchFamily="34" charset="-122"/>
              </a:rPr>
              <a:t>冒充客服</a:t>
            </a:r>
            <a:endParaRPr lang="zh-CN" altLang="en-US" sz="2400" b="1" dirty="0">
              <a:solidFill>
                <a:schemeClr val="accent1"/>
              </a:solidFill>
              <a:latin typeface="思源黑体 CN Heavy" panose="020B0A00000000000000" pitchFamily="34" charset="-122"/>
              <a:ea typeface="思源黑体 CN Heavy" panose="020B0A00000000000000" pitchFamily="34" charset="-122"/>
            </a:endParaRPr>
          </a:p>
        </p:txBody>
      </p:sp>
      <p:sp>
        <p:nvSpPr>
          <p:cNvPr id="12" name="矩形 11"/>
          <p:cNvSpPr/>
          <p:nvPr/>
        </p:nvSpPr>
        <p:spPr>
          <a:xfrm>
            <a:off x="318770" y="2495550"/>
            <a:ext cx="8437880" cy="2306955"/>
          </a:xfrm>
          <a:prstGeom prst="rect">
            <a:avLst/>
          </a:prstGeom>
        </p:spPr>
        <p:txBody>
          <a:bodyPr wrap="square">
            <a:spAutoFit/>
          </a:bodyPr>
          <a:lstStyle/>
          <a:p>
            <a:pPr>
              <a:lnSpc>
                <a:spcPct val="150000"/>
              </a:lnSpc>
            </a:pPr>
            <a:r>
              <a:rPr lang="zh-CN" altLang="en-US" sz="1200" dirty="0">
                <a:solidFill>
                  <a:srgbClr val="333333"/>
                </a:solidFill>
                <a:latin typeface="微软雅黑" panose="020B0503020204020204" pitchFamily="34" charset="-122"/>
                <a:ea typeface="微软雅黑" panose="020B0503020204020204" pitchFamily="34" charset="-122"/>
              </a:rPr>
              <a:t> </a:t>
            </a:r>
            <a:r>
              <a:rPr lang="en-US" altLang="zh-CN" sz="1600" dirty="0">
                <a:solidFill>
                  <a:srgbClr val="333333"/>
                </a:solidFill>
                <a:latin typeface="微软雅黑" panose="020B0503020204020204" pitchFamily="34" charset="-122"/>
                <a:ea typeface="微软雅黑" panose="020B0503020204020204" pitchFamily="34" charset="-122"/>
              </a:rPr>
              <a:t>20XX</a:t>
            </a:r>
            <a:r>
              <a:rPr lang="zh-CN" altLang="en-US" sz="1600" dirty="0">
                <a:solidFill>
                  <a:srgbClr val="333333"/>
                </a:solidFill>
                <a:latin typeface="微软雅黑" panose="020B0503020204020204" pitchFamily="34" charset="-122"/>
                <a:ea typeface="微软雅黑" panose="020B0503020204020204" pitchFamily="34" charset="-122"/>
              </a:rPr>
              <a:t>年</a:t>
            </a:r>
            <a:r>
              <a:rPr lang="en-US" altLang="zh-CN" sz="1600" dirty="0">
                <a:solidFill>
                  <a:srgbClr val="333333"/>
                </a:solidFill>
                <a:latin typeface="微软雅黑" panose="020B0503020204020204" pitchFamily="34" charset="-122"/>
                <a:ea typeface="微软雅黑" panose="020B0503020204020204" pitchFamily="34" charset="-122"/>
              </a:rPr>
              <a:t>10</a:t>
            </a:r>
            <a:r>
              <a:rPr lang="zh-CN" altLang="en-US" sz="1600" dirty="0">
                <a:solidFill>
                  <a:srgbClr val="333333"/>
                </a:solidFill>
                <a:latin typeface="微软雅黑" panose="020B0503020204020204" pitchFamily="34" charset="-122"/>
                <a:ea typeface="微软雅黑" panose="020B0503020204020204" pitchFamily="34" charset="-122"/>
              </a:rPr>
              <a:t>月，事主浏览某短视频平台，看到关注列表里有人在直播间卖阿胶膏，觉得感兴趣就点进去下单，支付后收到商品。几天后，事主接到一个电话，称其收到的阿胶膏有质量问题，要给事主退款。随后事主点链接输入银行卡号和密码，随后事主手机收到验证码，事主把验证码告知对方，对方还称银行排号太慢，问事主有没有其他银行卡，又给了另一家银行的链接，后事主手机收到了两条消费短信，事主发现被骗，于是报警。客服真假难分辨，不要轻信陌生来电！网购遇到问题，请通过平台联系店家解决。</a:t>
            </a:r>
            <a:endParaRPr lang="zh-CN" altLang="en-US" sz="1600" dirty="0">
              <a:solidFill>
                <a:srgbClr val="333333"/>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6343650" y="1797685"/>
            <a:ext cx="2351405" cy="8534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6096000" y="666750"/>
            <a:ext cx="1828800" cy="1828800"/>
            <a:chOff x="1269148" y="742950"/>
            <a:chExt cx="1828800" cy="1828800"/>
          </a:xfrm>
        </p:grpSpPr>
        <p:sp>
          <p:nvSpPr>
            <p:cNvPr id="59" name="椭圆 58"/>
            <p:cNvSpPr/>
            <p:nvPr/>
          </p:nvSpPr>
          <p:spPr>
            <a:xfrm>
              <a:off x="1269148" y="74295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文本框 59"/>
            <p:cNvSpPr txBox="1"/>
            <p:nvPr/>
          </p:nvSpPr>
          <p:spPr>
            <a:xfrm rot="21092253">
              <a:off x="1748605" y="876045"/>
              <a:ext cx="1010986" cy="400110"/>
            </a:xfrm>
            <a:prstGeom prst="rect">
              <a:avLst/>
            </a:prstGeom>
            <a:noFill/>
          </p:spPr>
          <p:txBody>
            <a:bodyPr wrap="square" rtlCol="0">
              <a:spAutoFit/>
            </a:bodyPr>
            <a:lstStyle/>
            <a:p>
              <a:r>
                <a:rPr lang="zh-CN" altLang="en-US" sz="2000" b="1" spc="300" dirty="0">
                  <a:solidFill>
                    <a:srgbClr val="4C45FF"/>
                  </a:solidFill>
                  <a:latin typeface="汉仪雅酷黑 85W" panose="020B0904020202020204" pitchFamily="34" charset="-122"/>
                  <a:ea typeface="汉仪雅酷黑 85W" panose="020B0904020202020204" pitchFamily="34" charset="-122"/>
                </a:rPr>
                <a:t>谨慎</a:t>
              </a:r>
              <a:endParaRPr lang="zh-CN" altLang="en-US" sz="2000" b="1" spc="300" dirty="0">
                <a:solidFill>
                  <a:srgbClr val="4C45FF"/>
                </a:solidFill>
                <a:latin typeface="汉仪雅酷黑 85W" panose="020B0904020202020204" pitchFamily="34" charset="-122"/>
                <a:ea typeface="汉仪雅酷黑 85W" panose="020B0904020202020204" pitchFamily="34" charset="-122"/>
              </a:endParaRPr>
            </a:p>
          </p:txBody>
        </p:sp>
      </p:gr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85799" y="1053923"/>
            <a:ext cx="7696201" cy="3096119"/>
          </a:xfrm>
          <a:prstGeom prst="rect">
            <a:avLst/>
          </a:prstGeom>
        </p:spPr>
      </p:pic>
      <p:pic>
        <p:nvPicPr>
          <p:cNvPr id="26" name="图片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620000" y="2952750"/>
            <a:ext cx="929643" cy="939973"/>
          </a:xfrm>
          <a:prstGeom prst="rect">
            <a:avLst/>
          </a:prstGeom>
        </p:spPr>
      </p:pic>
      <p:pic>
        <p:nvPicPr>
          <p:cNvPr id="29" name="图片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56" y="1504950"/>
            <a:ext cx="929643" cy="939973"/>
          </a:xfrm>
          <a:prstGeom prst="rect">
            <a:avLst/>
          </a:prstGeom>
        </p:spPr>
      </p:pic>
      <p:sp>
        <p:nvSpPr>
          <p:cNvPr id="30" name="矩形 29"/>
          <p:cNvSpPr/>
          <p:nvPr/>
        </p:nvSpPr>
        <p:spPr>
          <a:xfrm>
            <a:off x="1600200" y="1533922"/>
            <a:ext cx="692497" cy="1114028"/>
          </a:xfrm>
          <a:prstGeom prst="rect">
            <a:avLst/>
          </a:prstGeom>
        </p:spPr>
        <p:txBody>
          <a:bodyPr vert="eaVert" wrap="square" lIns="68580" tIns="34290" rIns="68580" bIns="34290">
            <a:spAutoFit/>
          </a:bodyPr>
          <a:lstStyle/>
          <a:p>
            <a:pPr defTabSz="685800">
              <a:defRPr/>
            </a:pPr>
            <a:r>
              <a:rPr lang="zh-CN" altLang="en-US" sz="3600" b="1" spc="225" dirty="0">
                <a:solidFill>
                  <a:schemeClr val="accent2"/>
                </a:solidFill>
                <a:latin typeface="+mn-ea"/>
                <a:cs typeface="+mn-ea"/>
                <a:sym typeface="+mn-lt"/>
              </a:rPr>
              <a:t>目录</a:t>
            </a:r>
            <a:endParaRPr sz="3600" b="1" spc="225" dirty="0">
              <a:solidFill>
                <a:schemeClr val="accent2"/>
              </a:solidFill>
              <a:latin typeface="+mn-ea"/>
              <a:cs typeface="+mn-ea"/>
              <a:sym typeface="+mn-lt"/>
            </a:endParaRPr>
          </a:p>
        </p:txBody>
      </p:sp>
      <p:sp>
        <p:nvSpPr>
          <p:cNvPr id="31" name="矩形 30"/>
          <p:cNvSpPr/>
          <p:nvPr/>
        </p:nvSpPr>
        <p:spPr>
          <a:xfrm>
            <a:off x="1371600" y="1733550"/>
            <a:ext cx="384721" cy="1277761"/>
          </a:xfrm>
          <a:prstGeom prst="rect">
            <a:avLst/>
          </a:prstGeom>
        </p:spPr>
        <p:txBody>
          <a:bodyPr vert="eaVert" wrap="square" lIns="68580" tIns="34290" rIns="68580" bIns="34290">
            <a:spAutoFit/>
          </a:bodyPr>
          <a:lstStyle/>
          <a:p>
            <a:pPr defTabSz="685800">
              <a:defRPr/>
            </a:pPr>
            <a:r>
              <a:rPr lang="en-US" altLang="zh-CN" sz="1600" dirty="0">
                <a:solidFill>
                  <a:schemeClr val="bg1"/>
                </a:solidFill>
                <a:latin typeface="+mn-ea"/>
                <a:cs typeface="+mn-ea"/>
                <a:sym typeface="+mn-lt"/>
              </a:rPr>
              <a:t>CONTENTS</a:t>
            </a:r>
            <a:endParaRPr lang="en-US" altLang="zh-CN" sz="1600" dirty="0">
              <a:solidFill>
                <a:schemeClr val="bg1"/>
              </a:solidFill>
              <a:latin typeface="+mn-ea"/>
              <a:cs typeface="+mn-ea"/>
              <a:sym typeface="+mn-lt"/>
            </a:endParaRPr>
          </a:p>
        </p:txBody>
      </p:sp>
      <p:grpSp>
        <p:nvGrpSpPr>
          <p:cNvPr id="38" name="组合 37"/>
          <p:cNvGrpSpPr/>
          <p:nvPr/>
        </p:nvGrpSpPr>
        <p:grpSpPr>
          <a:xfrm>
            <a:off x="2656299" y="1581150"/>
            <a:ext cx="4125635" cy="352508"/>
            <a:chOff x="3113365" y="1214277"/>
            <a:chExt cx="4125635" cy="352508"/>
          </a:xfrm>
        </p:grpSpPr>
        <p:sp>
          <p:nvSpPr>
            <p:cNvPr id="39" name="文本框 7"/>
            <p:cNvSpPr txBox="1"/>
            <p:nvPr/>
          </p:nvSpPr>
          <p:spPr>
            <a:xfrm>
              <a:off x="3113365" y="1220536"/>
              <a:ext cx="489752" cy="346249"/>
            </a:xfrm>
            <a:prstGeom prst="rect">
              <a:avLst/>
            </a:prstGeom>
            <a:solidFill>
              <a:schemeClr val="bg1"/>
            </a:solidFill>
            <a:ln>
              <a:noFill/>
            </a:ln>
          </p:spPr>
          <p:txBody>
            <a:bodyPr wrap="square" lIns="68580" tIns="34290" rIns="68580" bIns="34290" rtlCol="0">
              <a:spAutoFit/>
            </a:bodyPr>
            <a:lstStyle/>
            <a:p>
              <a:pPr algn="ctr" defTabSz="685800"/>
              <a:r>
                <a:rPr lang="en-US" altLang="zh-CN" dirty="0">
                  <a:solidFill>
                    <a:srgbClr val="4C45FF"/>
                  </a:solidFill>
                  <a:latin typeface="+mn-ea"/>
                  <a:cs typeface="+mn-ea"/>
                  <a:sym typeface="+mn-lt"/>
                </a:rPr>
                <a:t>01</a:t>
              </a:r>
              <a:endParaRPr lang="en-US" altLang="zh-CN" dirty="0">
                <a:solidFill>
                  <a:srgbClr val="4C45FF"/>
                </a:solidFill>
                <a:latin typeface="+mn-ea"/>
                <a:cs typeface="+mn-ea"/>
                <a:sym typeface="+mn-lt"/>
              </a:endParaRPr>
            </a:p>
          </p:txBody>
        </p:sp>
        <p:sp>
          <p:nvSpPr>
            <p:cNvPr id="40" name="文本框 15"/>
            <p:cNvSpPr txBox="1"/>
            <p:nvPr/>
          </p:nvSpPr>
          <p:spPr>
            <a:xfrm>
              <a:off x="3679317" y="1214277"/>
              <a:ext cx="3559683" cy="346249"/>
            </a:xfrm>
            <a:prstGeom prst="rect">
              <a:avLst/>
            </a:prstGeom>
            <a:solidFill>
              <a:schemeClr val="bg1"/>
            </a:solidFill>
          </p:spPr>
          <p:txBody>
            <a:bodyPr wrap="square" lIns="68580" tIns="34290" rIns="68580" bIns="34290" rtlCol="0">
              <a:spAutoFit/>
            </a:bodyPr>
            <a:lstStyle/>
            <a:p>
              <a:pPr algn="ctr" defTabSz="685800"/>
              <a:r>
                <a:rPr lang="zh-CN" altLang="en-US" dirty="0">
                  <a:solidFill>
                    <a:srgbClr val="4C45FF"/>
                  </a:solidFill>
                  <a:latin typeface="+mn-ea"/>
                  <a:cs typeface="+mn-ea"/>
                  <a:sym typeface="+mn-lt"/>
                </a:rPr>
                <a:t>电信诈骗</a:t>
              </a:r>
              <a:endParaRPr lang="zh-CN" altLang="en-US" dirty="0">
                <a:solidFill>
                  <a:srgbClr val="4C45FF"/>
                </a:solidFill>
                <a:latin typeface="+mn-ea"/>
                <a:cs typeface="+mn-ea"/>
                <a:sym typeface="+mn-lt"/>
              </a:endParaRPr>
            </a:p>
          </p:txBody>
        </p:sp>
      </p:grpSp>
      <p:grpSp>
        <p:nvGrpSpPr>
          <p:cNvPr id="49" name="组合 48"/>
          <p:cNvGrpSpPr/>
          <p:nvPr/>
        </p:nvGrpSpPr>
        <p:grpSpPr>
          <a:xfrm>
            <a:off x="2656299" y="2178176"/>
            <a:ext cx="4125635" cy="352508"/>
            <a:chOff x="3113365" y="1214277"/>
            <a:chExt cx="4125635" cy="352508"/>
          </a:xfrm>
        </p:grpSpPr>
        <p:sp>
          <p:nvSpPr>
            <p:cNvPr id="50" name="文本框 7"/>
            <p:cNvSpPr txBox="1"/>
            <p:nvPr/>
          </p:nvSpPr>
          <p:spPr>
            <a:xfrm>
              <a:off x="3113365" y="1220536"/>
              <a:ext cx="489752" cy="346249"/>
            </a:xfrm>
            <a:prstGeom prst="rect">
              <a:avLst/>
            </a:prstGeom>
            <a:solidFill>
              <a:schemeClr val="bg1"/>
            </a:solidFill>
            <a:ln>
              <a:noFill/>
            </a:ln>
          </p:spPr>
          <p:txBody>
            <a:bodyPr wrap="square" lIns="68580" tIns="34290" rIns="68580" bIns="34290" rtlCol="0">
              <a:spAutoFit/>
            </a:bodyPr>
            <a:lstStyle/>
            <a:p>
              <a:pPr algn="ctr" defTabSz="685800"/>
              <a:r>
                <a:rPr lang="en-US" altLang="zh-CN" dirty="0">
                  <a:solidFill>
                    <a:srgbClr val="4C45FF"/>
                  </a:solidFill>
                  <a:latin typeface="+mn-ea"/>
                  <a:cs typeface="+mn-ea"/>
                  <a:sym typeface="+mn-lt"/>
                </a:rPr>
                <a:t>02</a:t>
              </a:r>
              <a:endParaRPr lang="en-US" altLang="zh-CN" dirty="0">
                <a:solidFill>
                  <a:srgbClr val="4C45FF"/>
                </a:solidFill>
                <a:latin typeface="+mn-ea"/>
                <a:cs typeface="+mn-ea"/>
                <a:sym typeface="+mn-lt"/>
              </a:endParaRPr>
            </a:p>
          </p:txBody>
        </p:sp>
        <p:sp>
          <p:nvSpPr>
            <p:cNvPr id="51" name="文本框 15"/>
            <p:cNvSpPr txBox="1"/>
            <p:nvPr/>
          </p:nvSpPr>
          <p:spPr>
            <a:xfrm>
              <a:off x="3679317" y="1214277"/>
              <a:ext cx="3559683" cy="346249"/>
            </a:xfrm>
            <a:prstGeom prst="rect">
              <a:avLst/>
            </a:prstGeom>
            <a:solidFill>
              <a:schemeClr val="bg1"/>
            </a:solidFill>
          </p:spPr>
          <p:txBody>
            <a:bodyPr wrap="square" lIns="68580" tIns="34290" rIns="68580" bIns="34290" rtlCol="0">
              <a:spAutoFit/>
            </a:bodyPr>
            <a:lstStyle/>
            <a:p>
              <a:pPr algn="ctr" defTabSz="685800"/>
              <a:r>
                <a:rPr lang="zh-CN" altLang="en-US" dirty="0">
                  <a:solidFill>
                    <a:srgbClr val="4C45FF"/>
                  </a:solidFill>
                  <a:latin typeface="+mn-ea"/>
                  <a:cs typeface="+mn-ea"/>
                  <a:sym typeface="+mn-lt"/>
                </a:rPr>
                <a:t>贷款诈骗</a:t>
              </a:r>
              <a:endParaRPr lang="zh-CN" altLang="en-US" dirty="0">
                <a:solidFill>
                  <a:srgbClr val="4C45FF"/>
                </a:solidFill>
                <a:latin typeface="+mn-ea"/>
                <a:cs typeface="+mn-ea"/>
                <a:sym typeface="+mn-lt"/>
              </a:endParaRPr>
            </a:p>
          </p:txBody>
        </p:sp>
      </p:grpSp>
      <p:grpSp>
        <p:nvGrpSpPr>
          <p:cNvPr id="52" name="组合 51"/>
          <p:cNvGrpSpPr/>
          <p:nvPr/>
        </p:nvGrpSpPr>
        <p:grpSpPr>
          <a:xfrm>
            <a:off x="2656299" y="2775202"/>
            <a:ext cx="4125635" cy="352508"/>
            <a:chOff x="3113365" y="1214277"/>
            <a:chExt cx="4125635" cy="352508"/>
          </a:xfrm>
        </p:grpSpPr>
        <p:sp>
          <p:nvSpPr>
            <p:cNvPr id="53" name="文本框 7"/>
            <p:cNvSpPr txBox="1"/>
            <p:nvPr/>
          </p:nvSpPr>
          <p:spPr>
            <a:xfrm>
              <a:off x="3113365" y="1220536"/>
              <a:ext cx="489752" cy="346249"/>
            </a:xfrm>
            <a:prstGeom prst="rect">
              <a:avLst/>
            </a:prstGeom>
            <a:solidFill>
              <a:schemeClr val="bg1"/>
            </a:solidFill>
            <a:ln>
              <a:noFill/>
            </a:ln>
          </p:spPr>
          <p:txBody>
            <a:bodyPr wrap="square" lIns="68580" tIns="34290" rIns="68580" bIns="34290" rtlCol="0">
              <a:spAutoFit/>
            </a:bodyPr>
            <a:lstStyle/>
            <a:p>
              <a:pPr algn="ctr" defTabSz="685800"/>
              <a:r>
                <a:rPr lang="en-US" altLang="zh-CN" dirty="0">
                  <a:solidFill>
                    <a:srgbClr val="4C45FF"/>
                  </a:solidFill>
                  <a:latin typeface="+mn-ea"/>
                  <a:cs typeface="+mn-ea"/>
                  <a:sym typeface="+mn-lt"/>
                </a:rPr>
                <a:t>03</a:t>
              </a:r>
              <a:endParaRPr lang="en-US" altLang="zh-CN" dirty="0">
                <a:solidFill>
                  <a:srgbClr val="4C45FF"/>
                </a:solidFill>
                <a:latin typeface="+mn-ea"/>
                <a:cs typeface="+mn-ea"/>
                <a:sym typeface="+mn-lt"/>
              </a:endParaRPr>
            </a:p>
          </p:txBody>
        </p:sp>
        <p:sp>
          <p:nvSpPr>
            <p:cNvPr id="54" name="文本框 15"/>
            <p:cNvSpPr txBox="1"/>
            <p:nvPr/>
          </p:nvSpPr>
          <p:spPr>
            <a:xfrm>
              <a:off x="3679317" y="1214277"/>
              <a:ext cx="3559683" cy="346249"/>
            </a:xfrm>
            <a:prstGeom prst="rect">
              <a:avLst/>
            </a:prstGeom>
            <a:solidFill>
              <a:schemeClr val="bg1"/>
            </a:solidFill>
          </p:spPr>
          <p:txBody>
            <a:bodyPr wrap="square" lIns="68580" tIns="34290" rIns="68580" bIns="34290" rtlCol="0">
              <a:spAutoFit/>
            </a:bodyPr>
            <a:lstStyle/>
            <a:p>
              <a:pPr algn="ctr" defTabSz="685800"/>
              <a:r>
                <a:rPr lang="zh-CN" altLang="en-US" dirty="0">
                  <a:solidFill>
                    <a:srgbClr val="4C45FF"/>
                  </a:solidFill>
                  <a:latin typeface="+mn-ea"/>
                  <a:cs typeface="+mn-ea"/>
                  <a:sym typeface="+mn-lt"/>
                </a:rPr>
                <a:t>赌博诈骗</a:t>
              </a:r>
              <a:endParaRPr lang="zh-CN" altLang="en-US" dirty="0">
                <a:solidFill>
                  <a:srgbClr val="4C45FF"/>
                </a:solidFill>
                <a:latin typeface="+mn-ea"/>
                <a:cs typeface="+mn-ea"/>
                <a:sym typeface="+mn-lt"/>
              </a:endParaRPr>
            </a:p>
          </p:txBody>
        </p:sp>
      </p:grpSp>
      <p:grpSp>
        <p:nvGrpSpPr>
          <p:cNvPr id="55" name="组合 54"/>
          <p:cNvGrpSpPr/>
          <p:nvPr/>
        </p:nvGrpSpPr>
        <p:grpSpPr>
          <a:xfrm>
            <a:off x="2656299" y="3372227"/>
            <a:ext cx="4125635" cy="352508"/>
            <a:chOff x="3113365" y="1214277"/>
            <a:chExt cx="4125635" cy="352508"/>
          </a:xfrm>
        </p:grpSpPr>
        <p:sp>
          <p:nvSpPr>
            <p:cNvPr id="56" name="文本框 7"/>
            <p:cNvSpPr txBox="1"/>
            <p:nvPr/>
          </p:nvSpPr>
          <p:spPr>
            <a:xfrm>
              <a:off x="3113365" y="1220536"/>
              <a:ext cx="489752" cy="346249"/>
            </a:xfrm>
            <a:prstGeom prst="rect">
              <a:avLst/>
            </a:prstGeom>
            <a:solidFill>
              <a:schemeClr val="bg1"/>
            </a:solidFill>
            <a:ln>
              <a:noFill/>
            </a:ln>
          </p:spPr>
          <p:txBody>
            <a:bodyPr wrap="square" lIns="68580" tIns="34290" rIns="68580" bIns="34290" rtlCol="0">
              <a:spAutoFit/>
            </a:bodyPr>
            <a:lstStyle/>
            <a:p>
              <a:pPr algn="ctr" defTabSz="685800"/>
              <a:r>
                <a:rPr lang="en-US" altLang="zh-CN" dirty="0">
                  <a:solidFill>
                    <a:srgbClr val="4C45FF"/>
                  </a:solidFill>
                  <a:latin typeface="+mn-ea"/>
                  <a:cs typeface="+mn-ea"/>
                  <a:sym typeface="+mn-lt"/>
                </a:rPr>
                <a:t>04</a:t>
              </a:r>
              <a:endParaRPr lang="en-US" altLang="zh-CN" dirty="0">
                <a:solidFill>
                  <a:srgbClr val="4C45FF"/>
                </a:solidFill>
                <a:latin typeface="+mn-ea"/>
                <a:cs typeface="+mn-ea"/>
                <a:sym typeface="+mn-lt"/>
              </a:endParaRPr>
            </a:p>
          </p:txBody>
        </p:sp>
        <p:sp>
          <p:nvSpPr>
            <p:cNvPr id="57" name="文本框 15"/>
            <p:cNvSpPr txBox="1"/>
            <p:nvPr/>
          </p:nvSpPr>
          <p:spPr>
            <a:xfrm>
              <a:off x="3679317" y="1214277"/>
              <a:ext cx="3559683" cy="346249"/>
            </a:xfrm>
            <a:prstGeom prst="rect">
              <a:avLst/>
            </a:prstGeom>
            <a:solidFill>
              <a:schemeClr val="bg1"/>
            </a:solidFill>
          </p:spPr>
          <p:txBody>
            <a:bodyPr wrap="square" lIns="68580" tIns="34290" rIns="68580" bIns="34290" rtlCol="0">
              <a:spAutoFit/>
            </a:bodyPr>
            <a:lstStyle/>
            <a:p>
              <a:pPr algn="ctr" defTabSz="685800"/>
              <a:r>
                <a:rPr lang="zh-CN" altLang="en-US" dirty="0">
                  <a:solidFill>
                    <a:srgbClr val="4C45FF"/>
                  </a:solidFill>
                  <a:latin typeface="+mn-ea"/>
                  <a:cs typeface="+mn-ea"/>
                  <a:sym typeface="+mn-lt"/>
                </a:rPr>
                <a:t>网络诈骗</a:t>
              </a:r>
              <a:endParaRPr lang="zh-CN" altLang="en-US" dirty="0">
                <a:solidFill>
                  <a:srgbClr val="4C45FF"/>
                </a:solidFill>
                <a:latin typeface="+mn-ea"/>
                <a:cs typeface="+mn-ea"/>
                <a:sym typeface="+mn-lt"/>
              </a:endParaRPr>
            </a:p>
          </p:txBody>
        </p:sp>
      </p:grpSp>
      <p:pic>
        <p:nvPicPr>
          <p:cNvPr id="6" name="图片 5"/>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flipH="1">
            <a:off x="762000" y="2694869"/>
            <a:ext cx="1731056" cy="173610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500" fill="hold"/>
                                        <p:tgtEl>
                                          <p:spTgt spid="29"/>
                                        </p:tgtEl>
                                        <p:attrNameLst>
                                          <p:attrName>ppt_w</p:attrName>
                                        </p:attrNameLst>
                                      </p:cBhvr>
                                      <p:tavLst>
                                        <p:tav tm="0">
                                          <p:val>
                                            <p:fltVal val="0"/>
                                          </p:val>
                                        </p:tav>
                                        <p:tav tm="100000">
                                          <p:val>
                                            <p:strVal val="#ppt_w"/>
                                          </p:val>
                                        </p:tav>
                                      </p:tavLst>
                                    </p:anim>
                                    <p:anim calcmode="lin" valueType="num">
                                      <p:cBhvr>
                                        <p:cTn id="13" dur="500" fill="hold"/>
                                        <p:tgtEl>
                                          <p:spTgt spid="29"/>
                                        </p:tgtEl>
                                        <p:attrNameLst>
                                          <p:attrName>ppt_h</p:attrName>
                                        </p:attrNameLst>
                                      </p:cBhvr>
                                      <p:tavLst>
                                        <p:tav tm="0">
                                          <p:val>
                                            <p:fltVal val="0"/>
                                          </p:val>
                                        </p:tav>
                                        <p:tav tm="100000">
                                          <p:val>
                                            <p:strVal val="#ppt_h"/>
                                          </p:val>
                                        </p:tav>
                                      </p:tavLst>
                                    </p:anim>
                                    <p:animEffect transition="in" filter="fade">
                                      <p:cBhvr>
                                        <p:cTn id="14" dur="500"/>
                                        <p:tgtEl>
                                          <p:spTgt spid="29"/>
                                        </p:tgtEl>
                                      </p:cBhvr>
                                    </p:animEffect>
                                  </p:childTnLst>
                                </p:cTn>
                              </p:par>
                              <p:par>
                                <p:cTn id="15" presetID="53" presetClass="entr" presetSubtype="16"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58"/>
                                        </p:tgtEl>
                                        <p:attrNameLst>
                                          <p:attrName>style.visibility</p:attrName>
                                        </p:attrNameLst>
                                      </p:cBhvr>
                                      <p:to>
                                        <p:strVal val="visible"/>
                                      </p:to>
                                    </p:set>
                                    <p:anim calcmode="lin" valueType="num">
                                      <p:cBhvr additive="base">
                                        <p:cTn id="24" dur="500"/>
                                        <p:tgtEl>
                                          <p:spTgt spid="58"/>
                                        </p:tgtEl>
                                        <p:attrNameLst>
                                          <p:attrName>ppt_y</p:attrName>
                                        </p:attrNameLst>
                                      </p:cBhvr>
                                      <p:tavLst>
                                        <p:tav tm="0">
                                          <p:val>
                                            <p:strVal val="#ppt_y+#ppt_h*1.125000"/>
                                          </p:val>
                                        </p:tav>
                                        <p:tav tm="100000">
                                          <p:val>
                                            <p:strVal val="#ppt_y"/>
                                          </p:val>
                                        </p:tav>
                                      </p:tavLst>
                                    </p:anim>
                                    <p:animEffect transition="in" filter="wipe(up)">
                                      <p:cBhvr>
                                        <p:cTn id="25" dur="500"/>
                                        <p:tgtEl>
                                          <p:spTgt spid="58"/>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 calcmode="lin" valueType="num">
                                      <p:cBhvr>
                                        <p:cTn id="30" dur="500" fill="hold"/>
                                        <p:tgtEl>
                                          <p:spTgt spid="30"/>
                                        </p:tgtEl>
                                        <p:attrNameLst>
                                          <p:attrName>ppt_w</p:attrName>
                                        </p:attrNameLst>
                                      </p:cBhvr>
                                      <p:tavLst>
                                        <p:tav tm="0">
                                          <p:val>
                                            <p:fltVal val="0"/>
                                          </p:val>
                                        </p:tav>
                                        <p:tav tm="100000">
                                          <p:val>
                                            <p:strVal val="#ppt_w"/>
                                          </p:val>
                                        </p:tav>
                                      </p:tavLst>
                                    </p:anim>
                                    <p:anim calcmode="lin" valueType="num">
                                      <p:cBhvr>
                                        <p:cTn id="31" dur="500" fill="hold"/>
                                        <p:tgtEl>
                                          <p:spTgt spid="30"/>
                                        </p:tgtEl>
                                        <p:attrNameLst>
                                          <p:attrName>ppt_h</p:attrName>
                                        </p:attrNameLst>
                                      </p:cBhvr>
                                      <p:tavLst>
                                        <p:tav tm="0">
                                          <p:val>
                                            <p:fltVal val="0"/>
                                          </p:val>
                                        </p:tav>
                                        <p:tav tm="100000">
                                          <p:val>
                                            <p:strVal val="#ppt_h"/>
                                          </p:val>
                                        </p:tav>
                                      </p:tavLst>
                                    </p:anim>
                                    <p:animEffect transition="in" filter="fade">
                                      <p:cBhvr>
                                        <p:cTn id="32" dur="500"/>
                                        <p:tgtEl>
                                          <p:spTgt spid="3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ppt_x"/>
                                          </p:val>
                                        </p:tav>
                                        <p:tav tm="100000">
                                          <p:val>
                                            <p:strVal val="#ppt_x"/>
                                          </p:val>
                                        </p:tav>
                                      </p:tavLst>
                                    </p:anim>
                                    <p:anim calcmode="lin" valueType="num">
                                      <p:cBhvr additive="base">
                                        <p:cTn id="43" dur="500" fill="hold"/>
                                        <p:tgtEl>
                                          <p:spTgt spid="6"/>
                                        </p:tgtEl>
                                        <p:attrNameLst>
                                          <p:attrName>ppt_y</p:attrName>
                                        </p:attrNameLst>
                                      </p:cBhvr>
                                      <p:tavLst>
                                        <p:tav tm="0">
                                          <p:val>
                                            <p:strVal val="1+#ppt_h/2"/>
                                          </p:val>
                                        </p:tav>
                                        <p:tav tm="100000">
                                          <p:val>
                                            <p:strVal val="#ppt_y"/>
                                          </p:val>
                                        </p:tav>
                                      </p:tavLst>
                                    </p:anim>
                                  </p:childTnLst>
                                </p:cTn>
                              </p:par>
                            </p:childTnLst>
                          </p:cTn>
                        </p:par>
                        <p:par>
                          <p:cTn id="44" fill="hold">
                            <p:stCondLst>
                              <p:cond delay="500"/>
                            </p:stCondLst>
                            <p:childTnLst>
                              <p:par>
                                <p:cTn id="45" presetID="22" presetClass="entr" presetSubtype="8"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left)">
                                      <p:cBhvr>
                                        <p:cTn id="47" dur="500"/>
                                        <p:tgtEl>
                                          <p:spTgt spid="38"/>
                                        </p:tgtEl>
                                      </p:cBhvr>
                                    </p:animEffect>
                                  </p:childTnLst>
                                </p:cTn>
                              </p:par>
                            </p:childTnLst>
                          </p:cTn>
                        </p:par>
                        <p:par>
                          <p:cTn id="48" fill="hold">
                            <p:stCondLst>
                              <p:cond delay="1000"/>
                            </p:stCondLst>
                            <p:childTnLst>
                              <p:par>
                                <p:cTn id="49" presetID="22" presetClass="entr" presetSubtype="8" fill="hold"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1500"/>
                            </p:stCondLst>
                            <p:childTnLst>
                              <p:par>
                                <p:cTn id="53" presetID="22" presetClass="entr" presetSubtype="8" fill="hold"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left)">
                                      <p:cBhvr>
                                        <p:cTn id="55" dur="500"/>
                                        <p:tgtEl>
                                          <p:spTgt spid="52"/>
                                        </p:tgtEl>
                                      </p:cBhvr>
                                    </p:animEffect>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Effect transition="in" filter="wipe(left)">
                                      <p:cBhvr>
                                        <p:cTn id="5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295910" y="909320"/>
            <a:ext cx="1453515" cy="502920"/>
          </a:xfrm>
          <a:prstGeom prst="rect">
            <a:avLst/>
          </a:prstGeom>
        </p:spPr>
        <p:txBody>
          <a:bodyPr wrap="none">
            <a:noAutofit/>
          </a:bodyPr>
          <a:lstStyle/>
          <a:p>
            <a:pPr>
              <a:defRPr/>
            </a:pPr>
            <a:r>
              <a:rPr lang="zh-CN" altLang="en-US" sz="2400" b="1" dirty="0">
                <a:solidFill>
                  <a:schemeClr val="accent1"/>
                </a:solidFill>
                <a:latin typeface="思源黑体 CN Heavy" panose="020B0A00000000000000" pitchFamily="34" charset="-122"/>
                <a:ea typeface="思源黑体 CN Heavy" panose="020B0A00000000000000" pitchFamily="34" charset="-122"/>
              </a:rPr>
              <a:t>刷单兼职</a:t>
            </a:r>
            <a:endParaRPr lang="zh-CN" altLang="en-US" sz="2400" b="1" dirty="0">
              <a:solidFill>
                <a:schemeClr val="accent1"/>
              </a:solidFill>
              <a:latin typeface="思源黑体 CN Heavy" panose="020B0A00000000000000" pitchFamily="34" charset="-122"/>
              <a:ea typeface="思源黑体 CN Heavy" panose="020B0A00000000000000" pitchFamily="34" charset="-122"/>
            </a:endParaRPr>
          </a:p>
        </p:txBody>
      </p:sp>
      <p:sp>
        <p:nvSpPr>
          <p:cNvPr id="19" name="矩形 18"/>
          <p:cNvSpPr/>
          <p:nvPr/>
        </p:nvSpPr>
        <p:spPr>
          <a:xfrm>
            <a:off x="3140710" y="911225"/>
            <a:ext cx="5685790" cy="3886200"/>
          </a:xfrm>
          <a:prstGeom prst="rect">
            <a:avLst/>
          </a:prstGeom>
        </p:spPr>
        <p:txBody>
          <a:bodyPr wrap="square">
            <a:noAutofit/>
          </a:bodyPr>
          <a:lstStyle/>
          <a:p>
            <a:pPr>
              <a:lnSpc>
                <a:spcPct val="150000"/>
              </a:lnSpc>
            </a:pPr>
            <a:r>
              <a:rPr lang="en-US" altLang="zh-CN" dirty="0">
                <a:solidFill>
                  <a:srgbClr val="333333"/>
                </a:solidFill>
                <a:latin typeface="微软雅黑" panose="020B0503020204020204" pitchFamily="34" charset="-122"/>
                <a:ea typeface="微软雅黑" panose="020B0503020204020204" pitchFamily="34" charset="-122"/>
              </a:rPr>
              <a:t>20XX</a:t>
            </a:r>
            <a:r>
              <a:rPr lang="zh-CN" altLang="en-US" dirty="0">
                <a:solidFill>
                  <a:srgbClr val="333333"/>
                </a:solidFill>
                <a:latin typeface="微软雅黑" panose="020B0503020204020204" pitchFamily="34" charset="-122"/>
                <a:ea typeface="微软雅黑" panose="020B0503020204020204" pitchFamily="34" charset="-122"/>
              </a:rPr>
              <a:t>年</a:t>
            </a:r>
            <a:r>
              <a:rPr lang="en-US" altLang="zh-CN" dirty="0">
                <a:solidFill>
                  <a:srgbClr val="333333"/>
                </a:solidFill>
                <a:latin typeface="微软雅黑" panose="020B0503020204020204" pitchFamily="34" charset="-122"/>
                <a:ea typeface="微软雅黑" panose="020B0503020204020204" pitchFamily="34" charset="-122"/>
              </a:rPr>
              <a:t>10</a:t>
            </a:r>
            <a:r>
              <a:rPr lang="zh-CN" altLang="en-US" dirty="0">
                <a:solidFill>
                  <a:srgbClr val="333333"/>
                </a:solidFill>
                <a:latin typeface="微软雅黑" panose="020B0503020204020204" pitchFamily="34" charset="-122"/>
                <a:ea typeface="微软雅黑" panose="020B0503020204020204" pitchFamily="34" charset="-122"/>
              </a:rPr>
              <a:t>月，事主收到陌生人添加好友的申请，声称可以刷单返利让事主在网点勾选指定商品，付款时对方给事主发来一张二维码让事主扫码付款，事主扫码付款后，对方声称刷单错误，需要事主登录其提供的账号购买指定商品进行刷单操作，赚回之前错误刷单款项。事主按其所说进行付款刷单两笔</a:t>
            </a:r>
            <a:r>
              <a:rPr lang="en-US" altLang="zh-CN" dirty="0">
                <a:solidFill>
                  <a:srgbClr val="333333"/>
                </a:solidFill>
                <a:latin typeface="微软雅黑" panose="020B0503020204020204" pitchFamily="34" charset="-122"/>
                <a:ea typeface="微软雅黑" panose="020B0503020204020204" pitchFamily="34" charset="-122"/>
              </a:rPr>
              <a:t>9800</a:t>
            </a:r>
            <a:r>
              <a:rPr lang="zh-CN" altLang="en-US" dirty="0">
                <a:solidFill>
                  <a:srgbClr val="333333"/>
                </a:solidFill>
                <a:latin typeface="微软雅黑" panose="020B0503020204020204" pitchFamily="34" charset="-122"/>
                <a:ea typeface="微软雅黑" panose="020B0503020204020204" pitchFamily="34" charset="-122"/>
              </a:rPr>
              <a:t>元、</a:t>
            </a:r>
            <a:r>
              <a:rPr lang="en-US" altLang="zh-CN" dirty="0">
                <a:solidFill>
                  <a:srgbClr val="333333"/>
                </a:solidFill>
                <a:latin typeface="微软雅黑" panose="020B0503020204020204" pitchFamily="34" charset="-122"/>
                <a:ea typeface="微软雅黑" panose="020B0503020204020204" pitchFamily="34" charset="-122"/>
              </a:rPr>
              <a:t>6860</a:t>
            </a:r>
            <a:r>
              <a:rPr lang="zh-CN" altLang="en-US" dirty="0">
                <a:solidFill>
                  <a:srgbClr val="333333"/>
                </a:solidFill>
                <a:latin typeface="微软雅黑" panose="020B0503020204020204" pitchFamily="34" charset="-122"/>
                <a:ea typeface="微软雅黑" panose="020B0503020204020204" pitchFamily="34" charset="-122"/>
              </a:rPr>
              <a:t>元，后事主发现被骗。先付后返全是坑，兼职刷单是诈骗。刷单本身属违法，切不可参与！兼职要通过正规渠道，一旦被骗，请及时报警。</a:t>
            </a:r>
            <a:endParaRPr lang="zh-CN" altLang="en-US" dirty="0">
              <a:solidFill>
                <a:srgbClr val="333333"/>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t="11994" r="27084"/>
          <a:stretch>
            <a:fillRect/>
          </a:stretch>
        </p:blipFill>
        <p:spPr>
          <a:xfrm flipH="1">
            <a:off x="318770" y="1299845"/>
            <a:ext cx="2673985" cy="27959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up)">
                                      <p:cBhvr>
                                        <p:cTn id="2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316230" y="925830"/>
            <a:ext cx="1383665" cy="508000"/>
          </a:xfrm>
          <a:prstGeom prst="rect">
            <a:avLst/>
          </a:prstGeom>
        </p:spPr>
        <p:txBody>
          <a:bodyPr wrap="none">
            <a:noAutofit/>
          </a:bodyPr>
          <a:lstStyle/>
          <a:p>
            <a:pPr>
              <a:defRPr/>
            </a:pPr>
            <a:r>
              <a:rPr lang="zh-CN" altLang="en-US" sz="2400" b="1" dirty="0">
                <a:solidFill>
                  <a:schemeClr val="accent1"/>
                </a:solidFill>
                <a:latin typeface="思源黑体 CN Heavy" panose="020B0A00000000000000" pitchFamily="34" charset="-122"/>
                <a:ea typeface="思源黑体 CN Heavy" panose="020B0A00000000000000" pitchFamily="34" charset="-122"/>
              </a:rPr>
              <a:t>网络投资</a:t>
            </a:r>
            <a:endParaRPr lang="zh-CN" altLang="en-US" sz="2400" b="1" dirty="0">
              <a:solidFill>
                <a:schemeClr val="accent1"/>
              </a:solidFill>
              <a:latin typeface="思源黑体 CN Heavy" panose="020B0A00000000000000" pitchFamily="34" charset="-122"/>
              <a:ea typeface="思源黑体 CN Heavy" panose="020B0A00000000000000" pitchFamily="34" charset="-122"/>
            </a:endParaRPr>
          </a:p>
        </p:txBody>
      </p:sp>
      <p:sp>
        <p:nvSpPr>
          <p:cNvPr id="15" name="矩形 14"/>
          <p:cNvSpPr/>
          <p:nvPr/>
        </p:nvSpPr>
        <p:spPr>
          <a:xfrm>
            <a:off x="322580" y="1349375"/>
            <a:ext cx="3559810" cy="3500120"/>
          </a:xfrm>
          <a:prstGeom prst="rect">
            <a:avLst/>
          </a:prstGeom>
        </p:spPr>
        <p:txBody>
          <a:bodyPr wrap="square">
            <a:noAutofit/>
          </a:bodyPr>
          <a:lstStyle/>
          <a:p>
            <a:pPr>
              <a:lnSpc>
                <a:spcPct val="150000"/>
              </a:lnSpc>
            </a:pPr>
            <a:r>
              <a:rPr lang="zh-CN" altLang="en-US" sz="1600" dirty="0">
                <a:solidFill>
                  <a:srgbClr val="333333"/>
                </a:solidFill>
                <a:latin typeface="微软雅黑" panose="020B0503020204020204" pitchFamily="34" charset="-122"/>
                <a:ea typeface="微软雅黑" panose="020B0503020204020204" pitchFamily="34" charset="-122"/>
              </a:rPr>
              <a:t>事主在一篇文章下面看到一则带着炒股挣钱的广告，事主通过广告加对方好友，被拉入股票群。对方给事主发了一个链接，让事主下一个叫“斯坦纳德”的软件，在软件开会，对方称会带着事主炒股赚钱。后事主打算在此软件中入金，对方称充值需要找软件中的客服，事主联系客服人员后收到一个私人银行账户</a:t>
            </a:r>
            <a:endParaRPr lang="zh-CN" altLang="en-US" sz="1600" dirty="0">
              <a:solidFill>
                <a:srgbClr val="333333"/>
              </a:solidFill>
              <a:latin typeface="微软雅黑" panose="020B0503020204020204" pitchFamily="34" charset="-122"/>
              <a:ea typeface="微软雅黑" panose="020B0503020204020204" pitchFamily="34" charset="-122"/>
            </a:endParaRPr>
          </a:p>
        </p:txBody>
      </p:sp>
      <p:sp>
        <p:nvSpPr>
          <p:cNvPr id="26" name="矩形 25"/>
          <p:cNvSpPr/>
          <p:nvPr/>
        </p:nvSpPr>
        <p:spPr>
          <a:xfrm>
            <a:off x="5176520" y="1058545"/>
            <a:ext cx="3641725" cy="3700780"/>
          </a:xfrm>
          <a:prstGeom prst="rect">
            <a:avLst/>
          </a:prstGeom>
        </p:spPr>
        <p:txBody>
          <a:bodyPr wrap="square">
            <a:noAutofit/>
          </a:bodyPr>
          <a:lstStyle/>
          <a:p>
            <a:pPr>
              <a:lnSpc>
                <a:spcPct val="150000"/>
              </a:lnSpc>
            </a:pPr>
            <a:r>
              <a:rPr lang="zh-CN" altLang="en-US" sz="1600" dirty="0">
                <a:solidFill>
                  <a:srgbClr val="333333"/>
                </a:solidFill>
                <a:latin typeface="微软雅黑" panose="020B0503020204020204" pitchFamily="34" charset="-122"/>
                <a:ea typeface="微软雅黑" panose="020B0503020204020204" pitchFamily="34" charset="-122"/>
              </a:rPr>
              <a:t>让事主把钱转账到此账户中。事主陆续转钱，在此期间跟着对方炒股，账户显示有赚有赔。</a:t>
            </a:r>
            <a:r>
              <a:rPr lang="en-US" altLang="zh-CN" sz="1600" dirty="0">
                <a:solidFill>
                  <a:srgbClr val="333333"/>
                </a:solidFill>
                <a:latin typeface="微软雅黑" panose="020B0503020204020204" pitchFamily="34" charset="-122"/>
                <a:ea typeface="微软雅黑" panose="020B0503020204020204" pitchFamily="34" charset="-122"/>
              </a:rPr>
              <a:t>9</a:t>
            </a:r>
            <a:r>
              <a:rPr lang="zh-CN" altLang="en-US" sz="1600" dirty="0">
                <a:solidFill>
                  <a:srgbClr val="333333"/>
                </a:solidFill>
                <a:latin typeface="微软雅黑" panose="020B0503020204020204" pitchFamily="34" charset="-122"/>
                <a:ea typeface="微软雅黑" panose="020B0503020204020204" pitchFamily="34" charset="-122"/>
              </a:rPr>
              <a:t>月底，事主尝试把软件中的钱提现，对方称系统升级中无法提现，后事主多出尝试均无法提现，知道后来事主发现软件已经完全打不开对方也不再回复信息，事主发现被骗，遂报警。见到便宜莫想贪，不让骗子把空钻，任你骗术千千万，我以不“转”应万变。</a:t>
            </a:r>
            <a:endParaRPr lang="zh-CN" altLang="en-US" sz="1600" dirty="0">
              <a:solidFill>
                <a:srgbClr val="333333"/>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3200400" y="1581150"/>
            <a:ext cx="2129155" cy="28746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up)">
                                      <p:cBhvr>
                                        <p:cTn id="14" dur="500"/>
                                        <p:tgtEl>
                                          <p:spTgt spid="15"/>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up)">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323215" y="981710"/>
            <a:ext cx="1376680" cy="470535"/>
          </a:xfrm>
          <a:prstGeom prst="rect">
            <a:avLst/>
          </a:prstGeom>
          <a:solidFill>
            <a:schemeClr val="accent1"/>
          </a:solidFill>
        </p:spPr>
        <p:txBody>
          <a:bodyPr wrap="square">
            <a:noAutofit/>
          </a:bodyPr>
          <a:lstStyle/>
          <a:p>
            <a:pPr algn="ctr">
              <a:defRPr/>
            </a:pPr>
            <a:r>
              <a:rPr lang="zh-CN" altLang="en-US" sz="1900" b="1" dirty="0">
                <a:solidFill>
                  <a:schemeClr val="bg1"/>
                </a:solidFill>
                <a:latin typeface="思源黑体 CN Heavy" panose="020B0A00000000000000" pitchFamily="34" charset="-122"/>
                <a:ea typeface="思源黑体 CN Heavy" panose="020B0A00000000000000" pitchFamily="34" charset="-122"/>
              </a:rPr>
              <a:t>结束语</a:t>
            </a:r>
            <a:endParaRPr lang="zh-CN" altLang="en-US" sz="1900" b="1" dirty="0">
              <a:solidFill>
                <a:schemeClr val="bg1"/>
              </a:solidFill>
              <a:latin typeface="思源黑体 CN Heavy" panose="020B0A00000000000000" pitchFamily="34" charset="-122"/>
              <a:ea typeface="思源黑体 CN Heavy" panose="020B0A00000000000000" pitchFamily="34" charset="-122"/>
            </a:endParaRPr>
          </a:p>
        </p:txBody>
      </p:sp>
      <p:sp>
        <p:nvSpPr>
          <p:cNvPr id="14" name="矩形 13"/>
          <p:cNvSpPr/>
          <p:nvPr/>
        </p:nvSpPr>
        <p:spPr>
          <a:xfrm>
            <a:off x="250190" y="1893570"/>
            <a:ext cx="2950210" cy="4184015"/>
          </a:xfrm>
          <a:prstGeom prst="rect">
            <a:avLst/>
          </a:prstGeom>
        </p:spPr>
        <p:txBody>
          <a:bodyPr wrap="square">
            <a:noAutofit/>
          </a:bodyPr>
          <a:lstStyle/>
          <a:p>
            <a:pPr>
              <a:lnSpc>
                <a:spcPct val="150000"/>
              </a:lnSpc>
            </a:pPr>
            <a:r>
              <a:rPr lang="zh-CN" altLang="en-US" sz="1600" dirty="0">
                <a:solidFill>
                  <a:srgbClr val="333333"/>
                </a:solidFill>
                <a:latin typeface="微软雅黑" panose="020B0503020204020204" pitchFamily="34" charset="-122"/>
                <a:ea typeface="微软雅黑" panose="020B0503020204020204" pitchFamily="34" charset="-122"/>
              </a:rPr>
              <a:t>只要一谈到银行卡，一律挂掉；只要一谈到中奖了，一律挂掉；只要一谈到“电话转接任何执法机构”的，一律挂掉；所有短信，让我点击链接的，一律删掉；微信不认识的人发来的链接，一律不点；一提到“安全账户”的一律是诈骗。</a:t>
            </a:r>
            <a:endParaRPr lang="zh-CN" altLang="en-US" sz="1600" dirty="0">
              <a:solidFill>
                <a:srgbClr val="333333"/>
              </a:solidFill>
              <a:latin typeface="微软雅黑" panose="020B0503020204020204" pitchFamily="34" charset="-122"/>
              <a:ea typeface="微软雅黑" panose="020B0503020204020204" pitchFamily="34" charset="-122"/>
            </a:endParaRPr>
          </a:p>
        </p:txBody>
      </p:sp>
      <p:sp>
        <p:nvSpPr>
          <p:cNvPr id="11" name="矩形 10"/>
          <p:cNvSpPr/>
          <p:nvPr/>
        </p:nvSpPr>
        <p:spPr>
          <a:xfrm>
            <a:off x="2054860" y="1010920"/>
            <a:ext cx="4726940" cy="441325"/>
          </a:xfrm>
          <a:prstGeom prst="rect">
            <a:avLst/>
          </a:prstGeom>
        </p:spPr>
        <p:txBody>
          <a:bodyPr wrap="none">
            <a:noAutofit/>
          </a:bodyPr>
          <a:lstStyle/>
          <a:p>
            <a:r>
              <a:rPr lang="zh-CN" altLang="en-US" dirty="0">
                <a:solidFill>
                  <a:schemeClr val="accent1"/>
                </a:solidFill>
              </a:rPr>
              <a:t>防诈骗：要做到六个一律，八个凡是</a:t>
            </a:r>
            <a:endParaRPr lang="zh-CN" altLang="en-US" dirty="0">
              <a:solidFill>
                <a:schemeClr val="accent1"/>
              </a:solidFill>
            </a:endParaRPr>
          </a:p>
        </p:txBody>
      </p:sp>
      <p:sp>
        <p:nvSpPr>
          <p:cNvPr id="15" name="矩形 14"/>
          <p:cNvSpPr/>
          <p:nvPr/>
        </p:nvSpPr>
        <p:spPr>
          <a:xfrm>
            <a:off x="615315" y="1572260"/>
            <a:ext cx="1283970" cy="403860"/>
          </a:xfrm>
          <a:prstGeom prst="rect">
            <a:avLst/>
          </a:prstGeom>
        </p:spPr>
        <p:txBody>
          <a:bodyPr wrap="none">
            <a:noAutofit/>
          </a:bodyPr>
          <a:lstStyle/>
          <a:p>
            <a:r>
              <a:rPr lang="zh-CN" altLang="en-US" sz="2100" b="1" dirty="0">
                <a:solidFill>
                  <a:schemeClr val="accent1"/>
                </a:solidFill>
              </a:rPr>
              <a:t>六个一律</a:t>
            </a:r>
            <a:endParaRPr lang="zh-CN" altLang="en-US" sz="2100" b="1" dirty="0">
              <a:solidFill>
                <a:schemeClr val="accent1"/>
              </a:solidFill>
            </a:endParaRPr>
          </a:p>
        </p:txBody>
      </p:sp>
      <p:sp>
        <p:nvSpPr>
          <p:cNvPr id="16" name="矩形 15"/>
          <p:cNvSpPr/>
          <p:nvPr/>
        </p:nvSpPr>
        <p:spPr>
          <a:xfrm>
            <a:off x="3352800" y="1893570"/>
            <a:ext cx="4197350" cy="3495675"/>
          </a:xfrm>
          <a:prstGeom prst="rect">
            <a:avLst/>
          </a:prstGeom>
        </p:spPr>
        <p:txBody>
          <a:bodyPr wrap="square">
            <a:noAutofit/>
          </a:bodyPr>
          <a:lstStyle/>
          <a:p>
            <a:pPr>
              <a:lnSpc>
                <a:spcPct val="150000"/>
              </a:lnSpc>
            </a:pPr>
            <a:r>
              <a:rPr lang="zh-CN" altLang="en-US" sz="1600" dirty="0">
                <a:solidFill>
                  <a:srgbClr val="333333"/>
                </a:solidFill>
                <a:latin typeface="微软雅黑" panose="020B0503020204020204" pitchFamily="34" charset="-122"/>
                <a:ea typeface="微软雅黑" panose="020B0503020204020204" pitchFamily="34" charset="-122"/>
              </a:rPr>
              <a:t>凡是自称任何执法机构要求汇款的，凡是叫你汇款到“安全账户”的，凡是通知中奖、领奖要你先交钱的，凡是通知“家属”出事要先汇款的，凡是在电话中索要银行卡信息及验证码的，凡是让你开通网银接受检查的，凡是自称你的老板或者领导要求汇款的，凡是陌生网站要登记银行卡信息的，一律不予理睬。</a:t>
            </a:r>
            <a:endParaRPr lang="zh-CN" altLang="en-US" sz="1600" dirty="0">
              <a:solidFill>
                <a:srgbClr val="333333"/>
              </a:solidFill>
              <a:latin typeface="微软雅黑" panose="020B0503020204020204" pitchFamily="34" charset="-122"/>
              <a:ea typeface="微软雅黑" panose="020B0503020204020204" pitchFamily="34" charset="-122"/>
            </a:endParaRPr>
          </a:p>
        </p:txBody>
      </p:sp>
      <p:sp>
        <p:nvSpPr>
          <p:cNvPr id="17" name="矩形 16"/>
          <p:cNvSpPr/>
          <p:nvPr/>
        </p:nvSpPr>
        <p:spPr>
          <a:xfrm>
            <a:off x="3380740" y="1532255"/>
            <a:ext cx="1261745" cy="380365"/>
          </a:xfrm>
          <a:prstGeom prst="rect">
            <a:avLst/>
          </a:prstGeom>
        </p:spPr>
        <p:txBody>
          <a:bodyPr wrap="none">
            <a:noAutofit/>
          </a:bodyPr>
          <a:lstStyle/>
          <a:p>
            <a:r>
              <a:rPr lang="zh-CN" altLang="en-US" sz="2100" b="1" dirty="0">
                <a:solidFill>
                  <a:schemeClr val="accent1"/>
                </a:solidFill>
              </a:rPr>
              <a:t>八个凡是</a:t>
            </a:r>
            <a:endParaRPr lang="zh-CN" altLang="en-US" sz="2100" b="1" dirty="0">
              <a:solidFill>
                <a:schemeClr val="accent1"/>
              </a:solidFill>
            </a:endParaRPr>
          </a:p>
        </p:txBody>
      </p:sp>
      <p:pic>
        <p:nvPicPr>
          <p:cNvPr id="19" name="图片 18"/>
          <p:cNvPicPr>
            <a:picLocks noChangeAspect="1"/>
          </p:cNvPicPr>
          <p:nvPr/>
        </p:nvPicPr>
        <p:blipFill>
          <a:blip r:embed="rId1"/>
          <a:stretch>
            <a:fillRect/>
          </a:stretch>
        </p:blipFill>
        <p:spPr>
          <a:xfrm flipH="1">
            <a:off x="7384415" y="1452880"/>
            <a:ext cx="1378585" cy="2573020"/>
          </a:xfrm>
          <a:prstGeom prst="rect">
            <a:avLst/>
          </a:prstGeom>
        </p:spPr>
      </p:pic>
      <p:cxnSp>
        <p:nvCxnSpPr>
          <p:cNvPr id="21" name="直接连接符 20"/>
          <p:cNvCxnSpPr/>
          <p:nvPr/>
        </p:nvCxnSpPr>
        <p:spPr>
          <a:xfrm flipV="1">
            <a:off x="3200400" y="2038350"/>
            <a:ext cx="0" cy="22860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ppt_w</p:attrName>
                                        </p:attrNameLst>
                                      </p:cBhvr>
                                      <p:tavLst>
                                        <p:tav tm="0">
                                          <p:val>
                                            <p:fltVal val="0"/>
                                          </p:val>
                                        </p:tav>
                                        <p:tav tm="100000">
                                          <p:val>
                                            <p:strVal val="#ppt_w"/>
                                          </p:val>
                                        </p:tav>
                                      </p:tavLst>
                                    </p:anim>
                                    <p:anim calcmode="lin" valueType="num">
                                      <p:cBhvr>
                                        <p:cTn id="25" dur="500" fill="hold"/>
                                        <p:tgtEl>
                                          <p:spTgt spid="17"/>
                                        </p:tgtEl>
                                        <p:attrNameLst>
                                          <p:attrName>ppt_h</p:attrName>
                                        </p:attrNameLst>
                                      </p:cBhvr>
                                      <p:tavLst>
                                        <p:tav tm="0">
                                          <p:val>
                                            <p:fltVal val="0"/>
                                          </p:val>
                                        </p:tav>
                                        <p:tav tm="100000">
                                          <p:val>
                                            <p:strVal val="#ppt_h"/>
                                          </p:val>
                                        </p:tav>
                                      </p:tavLst>
                                    </p:anim>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500"/>
                                        <p:tgtEl>
                                          <p:spTgt spid="16"/>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up)">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ppt_x"/>
                                          </p:val>
                                        </p:tav>
                                        <p:tav tm="100000">
                                          <p:val>
                                            <p:strVal val="#ppt_x"/>
                                          </p:val>
                                        </p:tav>
                                      </p:tavLst>
                                    </p:anim>
                                    <p:anim calcmode="lin" valueType="num">
                                      <p:cBhvr additive="base">
                                        <p:cTn id="4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500" fill="hold"/>
                                        <p:tgtEl>
                                          <p:spTgt spid="19"/>
                                        </p:tgtEl>
                                        <p:attrNameLst>
                                          <p:attrName>ppt_w</p:attrName>
                                        </p:attrNameLst>
                                      </p:cBhvr>
                                      <p:tavLst>
                                        <p:tav tm="0">
                                          <p:val>
                                            <p:fltVal val="0"/>
                                          </p:val>
                                        </p:tav>
                                        <p:tav tm="100000">
                                          <p:val>
                                            <p:strVal val="#ppt_w"/>
                                          </p:val>
                                        </p:tav>
                                      </p:tavLst>
                                    </p:anim>
                                    <p:anim calcmode="lin" valueType="num">
                                      <p:cBhvr>
                                        <p:cTn id="46" dur="500" fill="hold"/>
                                        <p:tgtEl>
                                          <p:spTgt spid="19"/>
                                        </p:tgtEl>
                                        <p:attrNameLst>
                                          <p:attrName>ppt_h</p:attrName>
                                        </p:attrNameLst>
                                      </p:cBhvr>
                                      <p:tavLst>
                                        <p:tav tm="0">
                                          <p:val>
                                            <p:fltVal val="0"/>
                                          </p:val>
                                        </p:tav>
                                        <p:tav tm="100000">
                                          <p:val>
                                            <p:strVal val="#ppt_h"/>
                                          </p:val>
                                        </p:tav>
                                      </p:tavLst>
                                    </p:anim>
                                    <p:animEffect transition="in" filter="fade">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4" grpId="0"/>
      <p:bldP spid="11" grpId="0"/>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1269148" y="742950"/>
            <a:ext cx="1828800" cy="1828800"/>
            <a:chOff x="1269148" y="742950"/>
            <a:chExt cx="1828800" cy="1828800"/>
          </a:xfrm>
        </p:grpSpPr>
        <p:sp>
          <p:nvSpPr>
            <p:cNvPr id="18" name="椭圆 17"/>
            <p:cNvSpPr/>
            <p:nvPr/>
          </p:nvSpPr>
          <p:spPr>
            <a:xfrm>
              <a:off x="1269148" y="742950"/>
              <a:ext cx="1828800" cy="18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rot="21092253">
              <a:off x="1724301" y="876045"/>
              <a:ext cx="1010986" cy="400110"/>
            </a:xfrm>
            <a:prstGeom prst="rect">
              <a:avLst/>
            </a:prstGeom>
            <a:noFill/>
          </p:spPr>
          <p:txBody>
            <a:bodyPr wrap="square" rtlCol="0">
              <a:spAutoFit/>
            </a:bodyPr>
            <a:lstStyle/>
            <a:p>
              <a:r>
                <a:rPr lang="zh-CN" altLang="en-US" sz="2000" b="1" spc="300" dirty="0">
                  <a:solidFill>
                    <a:schemeClr val="bg1"/>
                  </a:solidFill>
                  <a:latin typeface="汉仪雅酷黑 85W" panose="020B0904020202020204" pitchFamily="34" charset="-122"/>
                  <a:ea typeface="汉仪雅酷黑 85W" panose="020B0904020202020204" pitchFamily="34" charset="-122"/>
                </a:rPr>
                <a:t>警惕</a:t>
              </a:r>
              <a:endParaRPr lang="zh-CN" altLang="en-US" sz="2000" b="1" spc="300" dirty="0">
                <a:solidFill>
                  <a:schemeClr val="bg1"/>
                </a:solidFill>
                <a:latin typeface="汉仪雅酷黑 85W" panose="020B0904020202020204" pitchFamily="34" charset="-122"/>
                <a:ea typeface="汉仪雅酷黑 85W" panose="020B0904020202020204" pitchFamily="34" charset="-122"/>
              </a:endParaRPr>
            </a:p>
          </p:txBody>
        </p:sp>
      </p:grpSp>
      <p:grpSp>
        <p:nvGrpSpPr>
          <p:cNvPr id="37" name="组合 36"/>
          <p:cNvGrpSpPr/>
          <p:nvPr/>
        </p:nvGrpSpPr>
        <p:grpSpPr>
          <a:xfrm>
            <a:off x="5936685" y="2724150"/>
            <a:ext cx="1828800" cy="1828800"/>
            <a:chOff x="5936685" y="2724150"/>
            <a:chExt cx="1828800" cy="1828800"/>
          </a:xfrm>
        </p:grpSpPr>
        <p:sp>
          <p:nvSpPr>
            <p:cNvPr id="33" name="椭圆 32"/>
            <p:cNvSpPr/>
            <p:nvPr/>
          </p:nvSpPr>
          <p:spPr>
            <a:xfrm>
              <a:off x="5936685" y="272415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rot="726994">
              <a:off x="6431531" y="3952780"/>
              <a:ext cx="1010986" cy="400110"/>
            </a:xfrm>
            <a:prstGeom prst="rect">
              <a:avLst/>
            </a:prstGeom>
            <a:noFill/>
          </p:spPr>
          <p:txBody>
            <a:bodyPr wrap="square" rtlCol="0">
              <a:spAutoFit/>
            </a:bodyPr>
            <a:lstStyle/>
            <a:p>
              <a:r>
                <a:rPr lang="zh-CN" altLang="en-US" sz="2000" b="1" spc="300" dirty="0">
                  <a:solidFill>
                    <a:schemeClr val="accent2"/>
                  </a:solidFill>
                  <a:latin typeface="汉仪雅酷黑 85W" panose="020B0904020202020204" pitchFamily="34" charset="-122"/>
                  <a:ea typeface="汉仪雅酷黑 85W" panose="020B0904020202020204" pitchFamily="34" charset="-122"/>
                </a:rPr>
                <a:t>防骗</a:t>
              </a:r>
              <a:endParaRPr lang="zh-CN" altLang="en-US" sz="2000" b="1" spc="300" dirty="0">
                <a:solidFill>
                  <a:schemeClr val="accent2"/>
                </a:solidFill>
                <a:latin typeface="汉仪雅酷黑 85W" panose="020B0904020202020204" pitchFamily="34" charset="-122"/>
                <a:ea typeface="汉仪雅酷黑 85W" panose="020B0904020202020204" pitchFamily="34" charset="-122"/>
              </a:endParaRPr>
            </a:p>
          </p:txBody>
        </p:sp>
      </p:gr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85799" y="1053923"/>
            <a:ext cx="7696201" cy="3096119"/>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2715" y="-6623"/>
            <a:ext cx="1269774" cy="1057358"/>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008356"/>
            <a:ext cx="1310643" cy="1135144"/>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57" y="2736202"/>
            <a:ext cx="929643" cy="939973"/>
          </a:xfrm>
          <a:prstGeom prst="rect">
            <a:avLst/>
          </a:prstGeom>
        </p:spPr>
      </p:pic>
      <p:grpSp>
        <p:nvGrpSpPr>
          <p:cNvPr id="10" name="组合 9"/>
          <p:cNvGrpSpPr/>
          <p:nvPr/>
        </p:nvGrpSpPr>
        <p:grpSpPr>
          <a:xfrm>
            <a:off x="1461845" y="1504950"/>
            <a:ext cx="2119555" cy="2133600"/>
            <a:chOff x="1447800" y="1504950"/>
            <a:chExt cx="2119555" cy="2133600"/>
          </a:xfrm>
        </p:grpSpPr>
        <p:sp>
          <p:nvSpPr>
            <p:cNvPr id="9" name="圆角矩形 8"/>
            <p:cNvSpPr/>
            <p:nvPr/>
          </p:nvSpPr>
          <p:spPr>
            <a:xfrm>
              <a:off x="1447800" y="1504950"/>
              <a:ext cx="2119555" cy="2133600"/>
            </a:xfrm>
            <a:prstGeom prst="roundRect">
              <a:avLst>
                <a:gd name="adj" fmla="val 434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2459836" y="1716639"/>
              <a:ext cx="1010986" cy="523220"/>
            </a:xfrm>
            <a:prstGeom prst="rect">
              <a:avLst/>
            </a:prstGeom>
            <a:noFill/>
          </p:spPr>
          <p:txBody>
            <a:bodyPr wrap="square" rtlCol="0">
              <a:spAutoFit/>
            </a:bodyPr>
            <a:lstStyle/>
            <a:p>
              <a:r>
                <a:rPr lang="zh-CN" altLang="en-US" sz="2800" spc="300" dirty="0">
                  <a:solidFill>
                    <a:srgbClr val="4C45FF"/>
                  </a:solidFill>
                  <a:latin typeface="+mn-ea"/>
                </a:rPr>
                <a:t>诈骗</a:t>
              </a:r>
              <a:endParaRPr lang="zh-CN" altLang="en-US" sz="2800" spc="300" dirty="0">
                <a:solidFill>
                  <a:srgbClr val="4C45FF"/>
                </a:solidFill>
                <a:latin typeface="+mn-ea"/>
              </a:endParaRPr>
            </a:p>
          </p:txBody>
        </p:sp>
        <p:sp>
          <p:nvSpPr>
            <p:cNvPr id="24" name="文本框 23"/>
            <p:cNvSpPr txBox="1"/>
            <p:nvPr/>
          </p:nvSpPr>
          <p:spPr>
            <a:xfrm>
              <a:off x="1558607" y="1733550"/>
              <a:ext cx="484748" cy="1400383"/>
            </a:xfrm>
            <a:prstGeom prst="rect">
              <a:avLst/>
            </a:prstGeom>
            <a:noFill/>
          </p:spPr>
          <p:txBody>
            <a:bodyPr vert="eaVert" wrap="none" rtlCol="0">
              <a:spAutoFit/>
            </a:bodyPr>
            <a:lstStyle/>
            <a:p>
              <a:r>
                <a:rPr lang="zh-CN" altLang="en-US" sz="1950" b="1" spc="600" dirty="0">
                  <a:solidFill>
                    <a:schemeClr val="accent2"/>
                  </a:solidFill>
                  <a:latin typeface="+mn-ea"/>
                </a:rPr>
                <a:t>全民</a:t>
              </a:r>
              <a:r>
                <a:rPr lang="zh-CN" altLang="en-US" sz="1950" b="1" spc="600" dirty="0">
                  <a:solidFill>
                    <a:srgbClr val="4C45FF"/>
                  </a:solidFill>
                  <a:latin typeface="+mn-ea"/>
                </a:rPr>
                <a:t>目击</a:t>
              </a:r>
              <a:endParaRPr lang="zh-CN" altLang="en-US" sz="1950" b="1" spc="600" dirty="0">
                <a:solidFill>
                  <a:srgbClr val="4C45FF"/>
                </a:solidFill>
                <a:latin typeface="+mn-ea"/>
              </a:endParaRPr>
            </a:p>
          </p:txBody>
        </p:sp>
        <p:sp>
          <p:nvSpPr>
            <p:cNvPr id="25" name="文本框 24"/>
            <p:cNvSpPr txBox="1"/>
            <p:nvPr/>
          </p:nvSpPr>
          <p:spPr>
            <a:xfrm>
              <a:off x="1586156" y="3054973"/>
              <a:ext cx="1066800" cy="430887"/>
            </a:xfrm>
            <a:prstGeom prst="rect">
              <a:avLst/>
            </a:prstGeom>
            <a:noFill/>
          </p:spPr>
          <p:txBody>
            <a:bodyPr wrap="square" rtlCol="0">
              <a:spAutoFit/>
            </a:bodyPr>
            <a:lstStyle/>
            <a:p>
              <a:r>
                <a:rPr lang="en-US" altLang="zh-CN" sz="1000" b="1" dirty="0">
                  <a:solidFill>
                    <a:srgbClr val="4C45FF"/>
                  </a:solidFill>
                  <a:latin typeface="+mn-ea"/>
                </a:rPr>
                <a:t>PREVENTION </a:t>
              </a:r>
              <a:endParaRPr lang="en-US" altLang="zh-CN" sz="1000" b="1" dirty="0">
                <a:solidFill>
                  <a:srgbClr val="4C45FF"/>
                </a:solidFill>
                <a:latin typeface="+mn-ea"/>
              </a:endParaRPr>
            </a:p>
            <a:p>
              <a:r>
                <a:rPr lang="en-US" altLang="zh-CN" sz="1200" b="1" dirty="0">
                  <a:solidFill>
                    <a:srgbClr val="4C45FF"/>
                  </a:solidFill>
                  <a:latin typeface="+mn-ea"/>
                </a:rPr>
                <a:t>OF FRAUD</a:t>
              </a:r>
              <a:endParaRPr lang="zh-CN" altLang="en-US" sz="1200" b="1" dirty="0">
                <a:solidFill>
                  <a:srgbClr val="4C45FF"/>
                </a:solidFill>
                <a:latin typeface="+mn-ea"/>
              </a:endParaRPr>
            </a:p>
          </p:txBody>
        </p:sp>
        <p:sp>
          <p:nvSpPr>
            <p:cNvPr id="28" name="任意多边形 27"/>
            <p:cNvSpPr/>
            <p:nvPr/>
          </p:nvSpPr>
          <p:spPr>
            <a:xfrm>
              <a:off x="2500555" y="2210501"/>
              <a:ext cx="810273" cy="1331995"/>
            </a:xfrm>
            <a:custGeom>
              <a:avLst/>
              <a:gdLst/>
              <a:ahLst/>
              <a:cxnLst/>
              <a:rect l="l" t="t" r="r" b="b"/>
              <a:pathLst>
                <a:path w="810273" h="1331995">
                  <a:moveTo>
                    <a:pt x="255032" y="0"/>
                  </a:moveTo>
                  <a:lnTo>
                    <a:pt x="502777" y="0"/>
                  </a:lnTo>
                  <a:cubicBezTo>
                    <a:pt x="507635" y="12630"/>
                    <a:pt x="513464" y="27932"/>
                    <a:pt x="520265" y="45906"/>
                  </a:cubicBezTo>
                  <a:cubicBezTo>
                    <a:pt x="527066" y="63879"/>
                    <a:pt x="533381" y="82582"/>
                    <a:pt x="539210" y="102013"/>
                  </a:cubicBezTo>
                  <a:lnTo>
                    <a:pt x="810273" y="102013"/>
                  </a:lnTo>
                  <a:lnTo>
                    <a:pt x="810273" y="311867"/>
                  </a:lnTo>
                  <a:lnTo>
                    <a:pt x="336642" y="311867"/>
                  </a:lnTo>
                  <a:lnTo>
                    <a:pt x="332270" y="431368"/>
                  </a:lnTo>
                  <a:lnTo>
                    <a:pt x="778211" y="431368"/>
                  </a:lnTo>
                  <a:lnTo>
                    <a:pt x="778211" y="1123598"/>
                  </a:lnTo>
                  <a:cubicBezTo>
                    <a:pt x="778211" y="1164403"/>
                    <a:pt x="775054" y="1203022"/>
                    <a:pt x="768739" y="1239455"/>
                  </a:cubicBezTo>
                  <a:cubicBezTo>
                    <a:pt x="762424" y="1275888"/>
                    <a:pt x="752465" y="1306735"/>
                    <a:pt x="738864" y="1331995"/>
                  </a:cubicBezTo>
                  <a:lnTo>
                    <a:pt x="479460" y="1331995"/>
                  </a:lnTo>
                  <a:cubicBezTo>
                    <a:pt x="501805" y="1301877"/>
                    <a:pt x="519536" y="1269573"/>
                    <a:pt x="532652" y="1235083"/>
                  </a:cubicBezTo>
                  <a:cubicBezTo>
                    <a:pt x="545768" y="1200593"/>
                    <a:pt x="553298" y="1159545"/>
                    <a:pt x="555241" y="1111939"/>
                  </a:cubicBezTo>
                  <a:lnTo>
                    <a:pt x="555241" y="641223"/>
                  </a:lnTo>
                  <a:lnTo>
                    <a:pt x="320611" y="641223"/>
                  </a:lnTo>
                  <a:cubicBezTo>
                    <a:pt x="316725" y="709231"/>
                    <a:pt x="312110" y="776268"/>
                    <a:pt x="306767" y="842334"/>
                  </a:cubicBezTo>
                  <a:cubicBezTo>
                    <a:pt x="301423" y="908399"/>
                    <a:pt x="295108" y="971307"/>
                    <a:pt x="287821" y="1031057"/>
                  </a:cubicBezTo>
                  <a:cubicBezTo>
                    <a:pt x="280535" y="1090808"/>
                    <a:pt x="272277" y="1146186"/>
                    <a:pt x="263047" y="1197192"/>
                  </a:cubicBezTo>
                  <a:cubicBezTo>
                    <a:pt x="253817" y="1248199"/>
                    <a:pt x="243859" y="1293133"/>
                    <a:pt x="233172" y="1331995"/>
                  </a:cubicBezTo>
                  <a:lnTo>
                    <a:pt x="0" y="1331995"/>
                  </a:lnTo>
                  <a:cubicBezTo>
                    <a:pt x="18459" y="1275645"/>
                    <a:pt x="34490" y="1207394"/>
                    <a:pt x="48092" y="1127241"/>
                  </a:cubicBezTo>
                  <a:cubicBezTo>
                    <a:pt x="61693" y="1047088"/>
                    <a:pt x="72866" y="961592"/>
                    <a:pt x="81610" y="870752"/>
                  </a:cubicBezTo>
                  <a:cubicBezTo>
                    <a:pt x="90354" y="779912"/>
                    <a:pt x="97398" y="686400"/>
                    <a:pt x="102741" y="590217"/>
                  </a:cubicBezTo>
                  <a:cubicBezTo>
                    <a:pt x="108085" y="494033"/>
                    <a:pt x="111728" y="401250"/>
                    <a:pt x="113671" y="311867"/>
                  </a:cubicBezTo>
                  <a:lnTo>
                    <a:pt x="34976" y="311867"/>
                  </a:lnTo>
                  <a:lnTo>
                    <a:pt x="34976" y="102013"/>
                  </a:lnTo>
                  <a:lnTo>
                    <a:pt x="291465" y="102013"/>
                  </a:lnTo>
                  <a:cubicBezTo>
                    <a:pt x="280778" y="66065"/>
                    <a:pt x="268633" y="32061"/>
                    <a:pt x="2550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1996322" y="1750399"/>
              <a:ext cx="504234" cy="1294105"/>
            </a:xfrm>
            <a:custGeom>
              <a:avLst/>
              <a:gdLst/>
              <a:ahLst/>
              <a:cxnLst/>
              <a:rect l="l" t="t" r="r" b="b"/>
              <a:pathLst>
                <a:path w="504234" h="1294105">
                  <a:moveTo>
                    <a:pt x="0" y="0"/>
                  </a:moveTo>
                  <a:lnTo>
                    <a:pt x="504234" y="0"/>
                  </a:lnTo>
                  <a:cubicBezTo>
                    <a:pt x="502291" y="30118"/>
                    <a:pt x="498891" y="67766"/>
                    <a:pt x="494033" y="112943"/>
                  </a:cubicBezTo>
                  <a:cubicBezTo>
                    <a:pt x="489175" y="158120"/>
                    <a:pt x="484074" y="203540"/>
                    <a:pt x="478731" y="249203"/>
                  </a:cubicBezTo>
                  <a:cubicBezTo>
                    <a:pt x="473387" y="294866"/>
                    <a:pt x="468287" y="337857"/>
                    <a:pt x="463429" y="378176"/>
                  </a:cubicBezTo>
                  <a:cubicBezTo>
                    <a:pt x="458571" y="418495"/>
                    <a:pt x="454685" y="448856"/>
                    <a:pt x="451770" y="469259"/>
                  </a:cubicBezTo>
                  <a:lnTo>
                    <a:pt x="496948" y="469259"/>
                  </a:lnTo>
                  <a:lnTo>
                    <a:pt x="496948" y="830676"/>
                  </a:lnTo>
                  <a:cubicBezTo>
                    <a:pt x="496948" y="909371"/>
                    <a:pt x="491847" y="978351"/>
                    <a:pt x="481646" y="1037616"/>
                  </a:cubicBezTo>
                  <a:cubicBezTo>
                    <a:pt x="471444" y="1096880"/>
                    <a:pt x="459057" y="1142543"/>
                    <a:pt x="444484" y="1174604"/>
                  </a:cubicBezTo>
                  <a:lnTo>
                    <a:pt x="215684" y="1174604"/>
                  </a:lnTo>
                  <a:cubicBezTo>
                    <a:pt x="244830" y="1136714"/>
                    <a:pt x="266447" y="1088622"/>
                    <a:pt x="280535" y="1030329"/>
                  </a:cubicBezTo>
                  <a:cubicBezTo>
                    <a:pt x="294622" y="972036"/>
                    <a:pt x="301666" y="904999"/>
                    <a:pt x="301666" y="829218"/>
                  </a:cubicBezTo>
                  <a:lnTo>
                    <a:pt x="301666" y="632479"/>
                  </a:lnTo>
                  <a:lnTo>
                    <a:pt x="246288" y="632479"/>
                  </a:lnTo>
                  <a:cubicBezTo>
                    <a:pt x="253088" y="591674"/>
                    <a:pt x="259889" y="547226"/>
                    <a:pt x="266690" y="499134"/>
                  </a:cubicBezTo>
                  <a:cubicBezTo>
                    <a:pt x="273491" y="451042"/>
                    <a:pt x="279806" y="404651"/>
                    <a:pt x="285635" y="359960"/>
                  </a:cubicBezTo>
                  <a:cubicBezTo>
                    <a:pt x="291465" y="315268"/>
                    <a:pt x="296080" y="275192"/>
                    <a:pt x="299480" y="239730"/>
                  </a:cubicBezTo>
                  <a:cubicBezTo>
                    <a:pt x="302880" y="204269"/>
                    <a:pt x="305066" y="179737"/>
                    <a:pt x="306038" y="166135"/>
                  </a:cubicBezTo>
                  <a:lnTo>
                    <a:pt x="204025" y="166135"/>
                  </a:lnTo>
                  <a:lnTo>
                    <a:pt x="204025" y="1294105"/>
                  </a:lnTo>
                  <a:lnTo>
                    <a:pt x="0" y="1294105"/>
                  </a:lnTo>
                  <a:lnTo>
                    <a:pt x="0" y="0"/>
                  </a:lnTo>
                  <a:close/>
                </a:path>
              </a:pathLst>
            </a:custGeom>
            <a:solidFill>
              <a:srgbClr val="4C4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5297728" y="1581150"/>
            <a:ext cx="1277914" cy="369332"/>
          </a:xfrm>
          <a:prstGeom prst="rect">
            <a:avLst/>
          </a:prstGeom>
        </p:spPr>
        <p:txBody>
          <a:bodyPr wrap="none">
            <a:spAutoFit/>
          </a:bodyPr>
          <a:lstStyle/>
          <a:p>
            <a:pPr lvl="0" algn="ctr">
              <a:defRPr/>
            </a:pPr>
            <a:r>
              <a:rPr lang="en-US" altLang="zh-CN" b="1" dirty="0">
                <a:solidFill>
                  <a:schemeClr val="bg1"/>
                </a:solidFill>
                <a:latin typeface="+mn-ea"/>
              </a:rPr>
              <a:t>· </a:t>
            </a:r>
            <a:r>
              <a:rPr lang="zh-CN" altLang="en-US" b="1" dirty="0">
                <a:solidFill>
                  <a:schemeClr val="bg1"/>
                </a:solidFill>
                <a:latin typeface="+mn-ea"/>
              </a:rPr>
              <a:t>电信诈骗</a:t>
            </a:r>
            <a:endParaRPr lang="zh-CN" altLang="en-US" b="1" dirty="0">
              <a:solidFill>
                <a:schemeClr val="bg1"/>
              </a:solidFill>
              <a:latin typeface="+mn-ea"/>
            </a:endParaRPr>
          </a:p>
        </p:txBody>
      </p:sp>
      <p:sp>
        <p:nvSpPr>
          <p:cNvPr id="14" name="矩形 13"/>
          <p:cNvSpPr/>
          <p:nvPr/>
        </p:nvSpPr>
        <p:spPr>
          <a:xfrm>
            <a:off x="3814626" y="1581150"/>
            <a:ext cx="1277914" cy="369332"/>
          </a:xfrm>
          <a:prstGeom prst="rect">
            <a:avLst/>
          </a:prstGeom>
        </p:spPr>
        <p:txBody>
          <a:bodyPr wrap="none">
            <a:spAutoFit/>
          </a:bodyPr>
          <a:lstStyle/>
          <a:p>
            <a:pPr lvl="0" algn="ctr">
              <a:defRPr/>
            </a:pPr>
            <a:r>
              <a:rPr lang="en-US" altLang="zh-CN" b="1" dirty="0">
                <a:solidFill>
                  <a:schemeClr val="bg1"/>
                </a:solidFill>
                <a:latin typeface="+mn-ea"/>
              </a:rPr>
              <a:t>· </a:t>
            </a:r>
            <a:r>
              <a:rPr lang="zh-CN" altLang="en-US" b="1" dirty="0">
                <a:solidFill>
                  <a:schemeClr val="bg1"/>
                </a:solidFill>
                <a:latin typeface="+mn-ea"/>
              </a:rPr>
              <a:t>贷款诈骗</a:t>
            </a:r>
            <a:endParaRPr lang="zh-CN" altLang="en-US" b="1" dirty="0">
              <a:solidFill>
                <a:schemeClr val="bg1"/>
              </a:solidFill>
              <a:latin typeface="+mn-ea"/>
            </a:endParaRPr>
          </a:p>
        </p:txBody>
      </p:sp>
      <p:sp>
        <p:nvSpPr>
          <p:cNvPr id="15" name="矩形 14"/>
          <p:cNvSpPr/>
          <p:nvPr/>
        </p:nvSpPr>
        <p:spPr>
          <a:xfrm>
            <a:off x="3814626" y="2126218"/>
            <a:ext cx="1277914" cy="369332"/>
          </a:xfrm>
          <a:prstGeom prst="rect">
            <a:avLst/>
          </a:prstGeom>
        </p:spPr>
        <p:txBody>
          <a:bodyPr wrap="none">
            <a:spAutoFit/>
          </a:bodyPr>
          <a:lstStyle/>
          <a:p>
            <a:pPr lvl="0" algn="ctr">
              <a:defRPr/>
            </a:pPr>
            <a:r>
              <a:rPr lang="en-US" altLang="zh-CN" b="1" dirty="0">
                <a:solidFill>
                  <a:schemeClr val="bg1"/>
                </a:solidFill>
                <a:latin typeface="+mn-ea"/>
              </a:rPr>
              <a:t>· </a:t>
            </a:r>
            <a:r>
              <a:rPr lang="zh-CN" altLang="en-US" b="1" dirty="0">
                <a:solidFill>
                  <a:schemeClr val="bg1"/>
                </a:solidFill>
                <a:latin typeface="+mn-ea"/>
              </a:rPr>
              <a:t>赌博诈骗</a:t>
            </a:r>
            <a:endParaRPr lang="zh-CN" altLang="en-US" b="1" dirty="0">
              <a:solidFill>
                <a:schemeClr val="bg1"/>
              </a:solidFill>
              <a:latin typeface="+mn-ea"/>
            </a:endParaRPr>
          </a:p>
        </p:txBody>
      </p:sp>
      <p:sp>
        <p:nvSpPr>
          <p:cNvPr id="22" name="矩形 21"/>
          <p:cNvSpPr/>
          <p:nvPr/>
        </p:nvSpPr>
        <p:spPr>
          <a:xfrm>
            <a:off x="5297728" y="2119112"/>
            <a:ext cx="1277914" cy="369332"/>
          </a:xfrm>
          <a:prstGeom prst="rect">
            <a:avLst/>
          </a:prstGeom>
        </p:spPr>
        <p:txBody>
          <a:bodyPr wrap="none">
            <a:spAutoFit/>
          </a:bodyPr>
          <a:lstStyle/>
          <a:p>
            <a:pPr lvl="0" algn="ctr">
              <a:defRPr/>
            </a:pPr>
            <a:r>
              <a:rPr lang="en-US" altLang="zh-CN" b="1" dirty="0">
                <a:solidFill>
                  <a:schemeClr val="bg1"/>
                </a:solidFill>
                <a:latin typeface="+mn-ea"/>
              </a:rPr>
              <a:t>· </a:t>
            </a:r>
            <a:r>
              <a:rPr lang="zh-CN" altLang="en-US" b="1" dirty="0">
                <a:solidFill>
                  <a:schemeClr val="bg1"/>
                </a:solidFill>
                <a:latin typeface="+mn-ea"/>
              </a:rPr>
              <a:t>网络诈骗</a:t>
            </a:r>
            <a:endParaRPr lang="zh-CN" altLang="en-US" b="1" dirty="0">
              <a:solidFill>
                <a:schemeClr val="bg1"/>
              </a:solidFill>
              <a:latin typeface="+mn-ea"/>
            </a:endParaRPr>
          </a:p>
        </p:txBody>
      </p:sp>
      <p:sp>
        <p:nvSpPr>
          <p:cNvPr id="23" name="矩形 22"/>
          <p:cNvSpPr/>
          <p:nvPr/>
        </p:nvSpPr>
        <p:spPr>
          <a:xfrm>
            <a:off x="3944382" y="2724150"/>
            <a:ext cx="5208107" cy="369332"/>
          </a:xfrm>
          <a:prstGeom prst="rect">
            <a:avLst/>
          </a:prstGeom>
          <a:solidFill>
            <a:schemeClr val="bg1"/>
          </a:solidFill>
        </p:spPr>
        <p:txBody>
          <a:bodyPr wrap="square">
            <a:spAutoFit/>
          </a:bodyPr>
          <a:lstStyle/>
          <a:p>
            <a:pPr lvl="0">
              <a:defRPr/>
            </a:pPr>
            <a:r>
              <a:rPr lang="zh-CN" altLang="en-US" b="1" dirty="0">
                <a:solidFill>
                  <a:srgbClr val="4C45FF"/>
                </a:solidFill>
                <a:latin typeface="+mn-ea"/>
              </a:rPr>
              <a:t>高警惕</a:t>
            </a:r>
            <a:r>
              <a:rPr lang="en-US" altLang="zh-CN" b="1" dirty="0">
                <a:solidFill>
                  <a:srgbClr val="4C45FF"/>
                </a:solidFill>
                <a:latin typeface="+mn-ea"/>
              </a:rPr>
              <a:t> | </a:t>
            </a:r>
            <a:r>
              <a:rPr lang="zh-CN" altLang="en-US" b="1" dirty="0">
                <a:solidFill>
                  <a:srgbClr val="4C45FF"/>
                </a:solidFill>
                <a:latin typeface="+mn-ea"/>
              </a:rPr>
              <a:t>多防范 </a:t>
            </a:r>
            <a:r>
              <a:rPr lang="en-US" altLang="zh-CN" b="1" dirty="0">
                <a:solidFill>
                  <a:srgbClr val="4C45FF"/>
                </a:solidFill>
                <a:latin typeface="+mn-ea"/>
              </a:rPr>
              <a:t>| </a:t>
            </a:r>
            <a:r>
              <a:rPr lang="zh-CN" altLang="en-US" b="1" dirty="0">
                <a:solidFill>
                  <a:srgbClr val="4C45FF"/>
                </a:solidFill>
                <a:latin typeface="+mn-ea"/>
              </a:rPr>
              <a:t>少轻信 </a:t>
            </a:r>
            <a:r>
              <a:rPr lang="en-US" altLang="zh-CN" b="1" dirty="0">
                <a:solidFill>
                  <a:srgbClr val="4C45FF"/>
                </a:solidFill>
                <a:latin typeface="+mn-ea"/>
              </a:rPr>
              <a:t>| </a:t>
            </a:r>
            <a:r>
              <a:rPr lang="zh-CN" altLang="en-US" b="1" dirty="0">
                <a:solidFill>
                  <a:srgbClr val="4C45FF"/>
                </a:solidFill>
                <a:latin typeface="+mn-ea"/>
              </a:rPr>
              <a:t>勿上当</a:t>
            </a:r>
            <a:endParaRPr lang="zh-CN" altLang="en-US" b="1" dirty="0">
              <a:solidFill>
                <a:srgbClr val="4C45FF"/>
              </a:solidFill>
              <a:latin typeface="+mn-ea"/>
            </a:endParaRPr>
          </a:p>
        </p:txBody>
      </p:sp>
      <p:sp>
        <p:nvSpPr>
          <p:cNvPr id="32" name="矩形 31"/>
          <p:cNvSpPr/>
          <p:nvPr/>
        </p:nvSpPr>
        <p:spPr>
          <a:xfrm>
            <a:off x="3868182" y="3181350"/>
            <a:ext cx="2749471" cy="307777"/>
          </a:xfrm>
          <a:prstGeom prst="rect">
            <a:avLst/>
          </a:prstGeom>
        </p:spPr>
        <p:txBody>
          <a:bodyPr wrap="none">
            <a:spAutoFit/>
          </a:bodyPr>
          <a:lstStyle/>
          <a:p>
            <a:pPr lvl="0">
              <a:defRPr/>
            </a:pPr>
            <a:r>
              <a:rPr lang="zh-CN" altLang="en-US" sz="1400" spc="600" dirty="0">
                <a:solidFill>
                  <a:schemeClr val="bg1"/>
                </a:solidFill>
                <a:latin typeface="+mn-ea"/>
              </a:rPr>
              <a:t>演示完毕感谢您的观看</a:t>
            </a:r>
            <a:endParaRPr lang="zh-CN" altLang="en-US" sz="1400" spc="600" dirty="0">
              <a:solidFill>
                <a:schemeClr val="bg1"/>
              </a:solidFill>
              <a:latin typeface="+mn-ea"/>
            </a:endParaRPr>
          </a:p>
        </p:txBody>
      </p:sp>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629400" y="1323354"/>
            <a:ext cx="1300413" cy="1248396"/>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3"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0-#ppt_h/2"/>
                                          </p:val>
                                        </p:tav>
                                        <p:tav tm="100000">
                                          <p:val>
                                            <p:strVal val="#ppt_y"/>
                                          </p:val>
                                        </p:tav>
                                      </p:tavLst>
                                    </p:anim>
                                  </p:childTnLst>
                                </p:cTn>
                              </p:par>
                              <p:par>
                                <p:cTn id="19" presetID="53" presetClass="entr" presetSubtype="16"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1" fill="hold" nodeType="clickEffect">
                                  <p:stCondLst>
                                    <p:cond delay="0"/>
                                  </p:stCondLst>
                                  <p:childTnLst>
                                    <p:set>
                                      <p:cBhvr>
                                        <p:cTn id="27" dur="1" fill="hold">
                                          <p:stCondLst>
                                            <p:cond delay="0"/>
                                          </p:stCondLst>
                                        </p:cTn>
                                        <p:tgtEl>
                                          <p:spTgt spid="37"/>
                                        </p:tgtEl>
                                        <p:attrNameLst>
                                          <p:attrName>style.visibility</p:attrName>
                                        </p:attrNameLst>
                                      </p:cBhvr>
                                      <p:to>
                                        <p:strVal val="visible"/>
                                      </p:to>
                                    </p:set>
                                    <p:anim calcmode="lin" valueType="num">
                                      <p:cBhvr additive="base">
                                        <p:cTn id="28" dur="1000"/>
                                        <p:tgtEl>
                                          <p:spTgt spid="37"/>
                                        </p:tgtEl>
                                        <p:attrNameLst>
                                          <p:attrName>ppt_y</p:attrName>
                                        </p:attrNameLst>
                                      </p:cBhvr>
                                      <p:tavLst>
                                        <p:tav tm="0">
                                          <p:val>
                                            <p:strVal val="#ppt_y-#ppt_h*1.125000"/>
                                          </p:val>
                                        </p:tav>
                                        <p:tav tm="100000">
                                          <p:val>
                                            <p:strVal val="#ppt_y"/>
                                          </p:val>
                                        </p:tav>
                                      </p:tavLst>
                                    </p:anim>
                                    <p:animEffect transition="in" filter="wipe(down)">
                                      <p:cBhvr>
                                        <p:cTn id="29" dur="1000"/>
                                        <p:tgtEl>
                                          <p:spTgt spid="37"/>
                                        </p:tgtEl>
                                      </p:cBhvr>
                                    </p:animEffect>
                                  </p:childTnLst>
                                </p:cTn>
                              </p:par>
                              <p:par>
                                <p:cTn id="30" presetID="12" presetClass="entr" presetSubtype="4"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additive="base">
                                        <p:cTn id="32" dur="1000"/>
                                        <p:tgtEl>
                                          <p:spTgt spid="36"/>
                                        </p:tgtEl>
                                        <p:attrNameLst>
                                          <p:attrName>ppt_y</p:attrName>
                                        </p:attrNameLst>
                                      </p:cBhvr>
                                      <p:tavLst>
                                        <p:tav tm="0">
                                          <p:val>
                                            <p:strVal val="#ppt_y+#ppt_h*1.125000"/>
                                          </p:val>
                                        </p:tav>
                                        <p:tav tm="100000">
                                          <p:val>
                                            <p:strVal val="#ppt_y"/>
                                          </p:val>
                                        </p:tav>
                                      </p:tavLst>
                                    </p:anim>
                                    <p:animEffect transition="in" filter="wipe(up)">
                                      <p:cBhvr>
                                        <p:cTn id="33" dur="1000"/>
                                        <p:tgtEl>
                                          <p:spTgt spid="36"/>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Effect transition="in" filter="fade">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iterate type="lt">
                                    <p:tmPct val="10000"/>
                                  </p:iterate>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iterate type="lt">
                                    <p:tmPct val="10000"/>
                                  </p:iterate>
                                  <p:childTnLst>
                                    <p:set>
                                      <p:cBhvr>
                                        <p:cTn id="49" dur="1" fill="hold">
                                          <p:stCondLst>
                                            <p:cond delay="0"/>
                                          </p:stCondLst>
                                        </p:cTn>
                                        <p:tgtEl>
                                          <p:spTgt spid="14"/>
                                        </p:tgtEl>
                                        <p:attrNameLst>
                                          <p:attrName>style.visibility</p:attrName>
                                        </p:attrNameLst>
                                      </p:cBhvr>
                                      <p:to>
                                        <p:strVal val="visible"/>
                                      </p:to>
                                    </p:set>
                                    <p:anim calcmode="lin" valueType="num">
                                      <p:cBhvr>
                                        <p:cTn id="50" dur="500" fill="hold"/>
                                        <p:tgtEl>
                                          <p:spTgt spid="14"/>
                                        </p:tgtEl>
                                        <p:attrNameLst>
                                          <p:attrName>ppt_w</p:attrName>
                                        </p:attrNameLst>
                                      </p:cBhvr>
                                      <p:tavLst>
                                        <p:tav tm="0">
                                          <p:val>
                                            <p:fltVal val="0"/>
                                          </p:val>
                                        </p:tav>
                                        <p:tav tm="100000">
                                          <p:val>
                                            <p:strVal val="#ppt_w"/>
                                          </p:val>
                                        </p:tav>
                                      </p:tavLst>
                                    </p:anim>
                                    <p:anim calcmode="lin" valueType="num">
                                      <p:cBhvr>
                                        <p:cTn id="51" dur="500" fill="hold"/>
                                        <p:tgtEl>
                                          <p:spTgt spid="14"/>
                                        </p:tgtEl>
                                        <p:attrNameLst>
                                          <p:attrName>ppt_h</p:attrName>
                                        </p:attrNameLst>
                                      </p:cBhvr>
                                      <p:tavLst>
                                        <p:tav tm="0">
                                          <p:val>
                                            <p:fltVal val="0"/>
                                          </p:val>
                                        </p:tav>
                                        <p:tav tm="100000">
                                          <p:val>
                                            <p:strVal val="#ppt_h"/>
                                          </p:val>
                                        </p:tav>
                                      </p:tavLst>
                                    </p:anim>
                                    <p:animEffect transition="in" filter="fade">
                                      <p:cBhvr>
                                        <p:cTn id="52" dur="500"/>
                                        <p:tgtEl>
                                          <p:spTgt spid="14"/>
                                        </p:tgtEl>
                                      </p:cBhvr>
                                    </p:animEffect>
                                  </p:childTnLst>
                                </p:cTn>
                              </p:par>
                              <p:par>
                                <p:cTn id="53" presetID="53" presetClass="entr" presetSubtype="16" fill="hold" grpId="0" nodeType="withEffect">
                                  <p:stCondLst>
                                    <p:cond delay="0"/>
                                  </p:stCondLst>
                                  <p:iterate type="lt">
                                    <p:tmPct val="10000"/>
                                  </p:iterate>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childTnLst>
                                </p:cTn>
                              </p:par>
                              <p:par>
                                <p:cTn id="58" presetID="53" presetClass="entr" presetSubtype="16" fill="hold" grpId="0" nodeType="withEffect">
                                  <p:stCondLst>
                                    <p:cond delay="0"/>
                                  </p:stCondLst>
                                  <p:iterate type="lt">
                                    <p:tmPct val="10000"/>
                                  </p:iterate>
                                  <p:childTnLst>
                                    <p:set>
                                      <p:cBhvr>
                                        <p:cTn id="59" dur="1" fill="hold">
                                          <p:stCondLst>
                                            <p:cond delay="0"/>
                                          </p:stCondLst>
                                        </p:cTn>
                                        <p:tgtEl>
                                          <p:spTgt spid="22"/>
                                        </p:tgtEl>
                                        <p:attrNameLst>
                                          <p:attrName>style.visibility</p:attrName>
                                        </p:attrNameLst>
                                      </p:cBhvr>
                                      <p:to>
                                        <p:strVal val="visible"/>
                                      </p:to>
                                    </p:set>
                                    <p:anim calcmode="lin" valueType="num">
                                      <p:cBhvr>
                                        <p:cTn id="60" dur="500" fill="hold"/>
                                        <p:tgtEl>
                                          <p:spTgt spid="22"/>
                                        </p:tgtEl>
                                        <p:attrNameLst>
                                          <p:attrName>ppt_w</p:attrName>
                                        </p:attrNameLst>
                                      </p:cBhvr>
                                      <p:tavLst>
                                        <p:tav tm="0">
                                          <p:val>
                                            <p:fltVal val="0"/>
                                          </p:val>
                                        </p:tav>
                                        <p:tav tm="100000">
                                          <p:val>
                                            <p:strVal val="#ppt_w"/>
                                          </p:val>
                                        </p:tav>
                                      </p:tavLst>
                                    </p:anim>
                                    <p:anim calcmode="lin" valueType="num">
                                      <p:cBhvr>
                                        <p:cTn id="61" dur="500" fill="hold"/>
                                        <p:tgtEl>
                                          <p:spTgt spid="22"/>
                                        </p:tgtEl>
                                        <p:attrNameLst>
                                          <p:attrName>ppt_h</p:attrName>
                                        </p:attrNameLst>
                                      </p:cBhvr>
                                      <p:tavLst>
                                        <p:tav tm="0">
                                          <p:val>
                                            <p:fltVal val="0"/>
                                          </p:val>
                                        </p:tav>
                                        <p:tav tm="100000">
                                          <p:val>
                                            <p:strVal val="#ppt_h"/>
                                          </p:val>
                                        </p:tav>
                                      </p:tavLst>
                                    </p:anim>
                                    <p:animEffect transition="in" filter="fade">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500" fill="hold"/>
                                        <p:tgtEl>
                                          <p:spTgt spid="23"/>
                                        </p:tgtEl>
                                        <p:attrNameLst>
                                          <p:attrName>ppt_x</p:attrName>
                                        </p:attrNameLst>
                                      </p:cBhvr>
                                      <p:tavLst>
                                        <p:tav tm="0">
                                          <p:val>
                                            <p:strVal val="1+#ppt_w/2"/>
                                          </p:val>
                                        </p:tav>
                                        <p:tav tm="100000">
                                          <p:val>
                                            <p:strVal val="#ppt_x"/>
                                          </p:val>
                                        </p:tav>
                                      </p:tavLst>
                                    </p:anim>
                                    <p:anim calcmode="lin" valueType="num">
                                      <p:cBhvr additive="base">
                                        <p:cTn id="68"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nodeType="click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500" fill="hold"/>
                                        <p:tgtEl>
                                          <p:spTgt spid="17"/>
                                        </p:tgtEl>
                                        <p:attrNameLst>
                                          <p:attrName>ppt_w</p:attrName>
                                        </p:attrNameLst>
                                      </p:cBhvr>
                                      <p:tavLst>
                                        <p:tav tm="0">
                                          <p:val>
                                            <p:fltVal val="0"/>
                                          </p:val>
                                        </p:tav>
                                        <p:tav tm="100000">
                                          <p:val>
                                            <p:strVal val="#ppt_w"/>
                                          </p:val>
                                        </p:tav>
                                      </p:tavLst>
                                    </p:anim>
                                    <p:anim calcmode="lin" valueType="num">
                                      <p:cBhvr>
                                        <p:cTn id="74" dur="500" fill="hold"/>
                                        <p:tgtEl>
                                          <p:spTgt spid="17"/>
                                        </p:tgtEl>
                                        <p:attrNameLst>
                                          <p:attrName>ppt_h</p:attrName>
                                        </p:attrNameLst>
                                      </p:cBhvr>
                                      <p:tavLst>
                                        <p:tav tm="0">
                                          <p:val>
                                            <p:fltVal val="0"/>
                                          </p:val>
                                        </p:tav>
                                        <p:tav tm="100000">
                                          <p:val>
                                            <p:strVal val="#ppt_h"/>
                                          </p:val>
                                        </p:tav>
                                      </p:tavLst>
                                    </p:anim>
                                    <p:animEffect transition="in" filter="fade">
                                      <p:cBhvr>
                                        <p:cTn id="75" dur="500"/>
                                        <p:tgtEl>
                                          <p:spTgt spid="17"/>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32"/>
                                        </p:tgtEl>
                                        <p:attrNameLst>
                                          <p:attrName>style.visibility</p:attrName>
                                        </p:attrNameLst>
                                      </p:cBhvr>
                                      <p:to>
                                        <p:strVal val="visible"/>
                                      </p:to>
                                    </p:set>
                                    <p:animEffect transition="in" filter="wipe(left)">
                                      <p:cBhvr>
                                        <p:cTn id="8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22" grpId="0"/>
      <p:bldP spid="23" grpId="0" animBg="1"/>
      <p:bldP spid="3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1371600" y="2724150"/>
            <a:ext cx="1828800" cy="1828800"/>
            <a:chOff x="5936685" y="2724150"/>
            <a:chExt cx="1828800" cy="1828800"/>
          </a:xfrm>
        </p:grpSpPr>
        <p:sp>
          <p:nvSpPr>
            <p:cNvPr id="33" name="椭圆 32"/>
            <p:cNvSpPr/>
            <p:nvPr/>
          </p:nvSpPr>
          <p:spPr>
            <a:xfrm>
              <a:off x="5936685" y="272415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rot="726994">
              <a:off x="6431531" y="3952780"/>
              <a:ext cx="1010986" cy="400110"/>
            </a:xfrm>
            <a:prstGeom prst="rect">
              <a:avLst/>
            </a:prstGeom>
            <a:noFill/>
          </p:spPr>
          <p:txBody>
            <a:bodyPr wrap="square" rtlCol="0">
              <a:spAutoFit/>
            </a:bodyPr>
            <a:lstStyle/>
            <a:p>
              <a:r>
                <a:rPr lang="zh-CN" altLang="en-US" sz="2000" b="1" spc="300" dirty="0">
                  <a:solidFill>
                    <a:schemeClr val="accent2"/>
                  </a:solidFill>
                  <a:latin typeface="汉仪雅酷黑 85W" panose="020B0904020202020204" pitchFamily="34" charset="-122"/>
                  <a:ea typeface="汉仪雅酷黑 85W" panose="020B0904020202020204" pitchFamily="34" charset="-122"/>
                </a:rPr>
                <a:t>防范</a:t>
              </a:r>
              <a:endParaRPr lang="zh-CN" altLang="en-US" sz="2000" b="1" spc="300" dirty="0">
                <a:solidFill>
                  <a:schemeClr val="accent2"/>
                </a:solidFill>
                <a:latin typeface="汉仪雅酷黑 85W" panose="020B0904020202020204" pitchFamily="34" charset="-122"/>
                <a:ea typeface="汉仪雅酷黑 85W" panose="020B0904020202020204" pitchFamily="34" charset="-122"/>
              </a:endParaRPr>
            </a:p>
          </p:txBody>
        </p:sp>
      </p:gr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85799" y="1053923"/>
            <a:ext cx="7696201" cy="3096119"/>
          </a:xfrm>
          <a:prstGeom prst="rect">
            <a:avLst/>
          </a:prstGeom>
        </p:spPr>
      </p:pic>
      <p:sp>
        <p:nvSpPr>
          <p:cNvPr id="26" name="TextBox 48"/>
          <p:cNvSpPr txBox="1"/>
          <p:nvPr/>
        </p:nvSpPr>
        <p:spPr>
          <a:xfrm>
            <a:off x="3429000" y="1840367"/>
            <a:ext cx="3897607" cy="830997"/>
          </a:xfrm>
          <a:prstGeom prst="rect">
            <a:avLst/>
          </a:prstGeom>
          <a:noFill/>
        </p:spPr>
        <p:txBody>
          <a:bodyPr wrap="square" lIns="0" tIns="0" rIns="0" bIns="0" rtlCol="0">
            <a:spAutoFit/>
          </a:bodyPr>
          <a:lstStyle/>
          <a:p>
            <a:pPr defTabSz="685800"/>
            <a:r>
              <a:rPr lang="zh-CN" altLang="en-US" sz="5400" b="1" spc="1900" dirty="0">
                <a:solidFill>
                  <a:schemeClr val="bg1"/>
                </a:solidFill>
                <a:latin typeface="+mn-ea"/>
                <a:cs typeface="+mn-ea"/>
                <a:sym typeface="+mn-lt"/>
              </a:rPr>
              <a:t>电信诈骗</a:t>
            </a:r>
            <a:endParaRPr lang="zh-CN" altLang="en-US" sz="5400" b="1" spc="1900" dirty="0">
              <a:solidFill>
                <a:schemeClr val="bg1"/>
              </a:solidFill>
              <a:latin typeface="+mn-ea"/>
              <a:cs typeface="+mn-ea"/>
              <a:sym typeface="+mn-lt"/>
            </a:endParaRPr>
          </a:p>
        </p:txBody>
      </p:sp>
      <p:sp>
        <p:nvSpPr>
          <p:cNvPr id="29" name="TextBox 48"/>
          <p:cNvSpPr txBox="1"/>
          <p:nvPr/>
        </p:nvSpPr>
        <p:spPr>
          <a:xfrm>
            <a:off x="2169897" y="1733550"/>
            <a:ext cx="1283993" cy="1107996"/>
          </a:xfrm>
          <a:prstGeom prst="rect">
            <a:avLst/>
          </a:prstGeom>
          <a:noFill/>
        </p:spPr>
        <p:txBody>
          <a:bodyPr wrap="square" lIns="0" tIns="0" rIns="0" bIns="0" rtlCol="0">
            <a:spAutoFit/>
          </a:bodyPr>
          <a:lstStyle/>
          <a:p>
            <a:pPr defTabSz="685800"/>
            <a:r>
              <a:rPr lang="en-US" altLang="zh-CN" sz="7200" b="1" dirty="0">
                <a:solidFill>
                  <a:srgbClr val="FFAA01"/>
                </a:solidFill>
                <a:latin typeface="+mn-ea"/>
                <a:cs typeface="+mn-ea"/>
                <a:sym typeface="+mn-lt"/>
              </a:rPr>
              <a:t>01</a:t>
            </a:r>
            <a:endParaRPr lang="en-US" altLang="zh-CN" sz="7200" b="1" dirty="0">
              <a:solidFill>
                <a:srgbClr val="FFAA01"/>
              </a:solidFill>
              <a:latin typeface="+mn-ea"/>
              <a:cs typeface="+mn-ea"/>
              <a:sym typeface="+mn-lt"/>
            </a:endParaRPr>
          </a:p>
        </p:txBody>
      </p:sp>
      <p:sp>
        <p:nvSpPr>
          <p:cNvPr id="30" name="矩形 29"/>
          <p:cNvSpPr/>
          <p:nvPr/>
        </p:nvSpPr>
        <p:spPr>
          <a:xfrm>
            <a:off x="2093697" y="2736109"/>
            <a:ext cx="5143500" cy="461665"/>
          </a:xfrm>
          <a:prstGeom prst="rect">
            <a:avLst/>
          </a:prstGeom>
        </p:spPr>
        <p:txBody>
          <a:bodyPr wrap="square">
            <a:spAutoFit/>
          </a:bodyPr>
          <a:lstStyle/>
          <a:p>
            <a:r>
              <a:rPr lang="en-US" altLang="zh-CN" sz="1200" dirty="0">
                <a:solidFill>
                  <a:schemeClr val="bg1"/>
                </a:solidFill>
                <a:latin typeface="+mn-ea"/>
              </a:rPr>
              <a:t>high vigilance more prevention, less credulity high vigilance more prevention, less credulity high vigilance</a:t>
            </a:r>
            <a:endParaRPr lang="zh-CN" altLang="en-US" sz="1200" dirty="0">
              <a:solidFill>
                <a:schemeClr val="bg1"/>
              </a:solidFill>
              <a:latin typeface="+mn-ea"/>
            </a:endParaRPr>
          </a:p>
        </p:txBody>
      </p:sp>
      <p:pic>
        <p:nvPicPr>
          <p:cNvPr id="6" name="图片 5"/>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20000"/>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a:xfrm>
            <a:off x="6784127" y="2724150"/>
            <a:ext cx="1835715" cy="1832044"/>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1352550"/>
            <a:ext cx="1084837" cy="109689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12" presetClass="entr" presetSubtype="1"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additive="base">
                                        <p:cTn id="17" dur="500"/>
                                        <p:tgtEl>
                                          <p:spTgt spid="37"/>
                                        </p:tgtEl>
                                        <p:attrNameLst>
                                          <p:attrName>ppt_y</p:attrName>
                                        </p:attrNameLst>
                                      </p:cBhvr>
                                      <p:tavLst>
                                        <p:tav tm="0">
                                          <p:val>
                                            <p:strVal val="#ppt_y-#ppt_h*1.125000"/>
                                          </p:val>
                                        </p:tav>
                                        <p:tav tm="100000">
                                          <p:val>
                                            <p:strVal val="#ppt_y"/>
                                          </p:val>
                                        </p:tav>
                                      </p:tavLst>
                                    </p:anim>
                                    <p:animEffect transition="in" filter="wipe(down)">
                                      <p:cBhvr>
                                        <p:cTn id="18" dur="500"/>
                                        <p:tgtEl>
                                          <p:spTgt spid="37"/>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p:cTn id="23" dur="500" fill="hold"/>
                                        <p:tgtEl>
                                          <p:spTgt spid="29"/>
                                        </p:tgtEl>
                                        <p:attrNameLst>
                                          <p:attrName>ppt_w</p:attrName>
                                        </p:attrNameLst>
                                      </p:cBhvr>
                                      <p:tavLst>
                                        <p:tav tm="0">
                                          <p:val>
                                            <p:fltVal val="0"/>
                                          </p:val>
                                        </p:tav>
                                        <p:tav tm="100000">
                                          <p:val>
                                            <p:strVal val="#ppt_w"/>
                                          </p:val>
                                        </p:tav>
                                      </p:tavLst>
                                    </p:anim>
                                    <p:anim calcmode="lin" valueType="num">
                                      <p:cBhvr>
                                        <p:cTn id="24" dur="500" fill="hold"/>
                                        <p:tgtEl>
                                          <p:spTgt spid="29"/>
                                        </p:tgtEl>
                                        <p:attrNameLst>
                                          <p:attrName>ppt_h</p:attrName>
                                        </p:attrNameLst>
                                      </p:cBhvr>
                                      <p:tavLst>
                                        <p:tav tm="0">
                                          <p:val>
                                            <p:fltVal val="0"/>
                                          </p:val>
                                        </p:tav>
                                        <p:tav tm="100000">
                                          <p:val>
                                            <p:strVal val="#ppt_h"/>
                                          </p:val>
                                        </p:tav>
                                      </p:tavLst>
                                    </p:anim>
                                    <p:animEffect transition="in" filter="fade">
                                      <p:cBhvr>
                                        <p:cTn id="25" dur="5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left)">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animEffect transition="in" filter="fade">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ppt_x"/>
                                          </p:val>
                                        </p:tav>
                                        <p:tav tm="100000">
                                          <p:val>
                                            <p:strVal val="#ppt_x"/>
                                          </p:val>
                                        </p:tav>
                                      </p:tavLst>
                                    </p:anim>
                                    <p:anim calcmode="lin" valueType="num">
                                      <p:cBhvr additive="base">
                                        <p:cTn id="4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57200" y="971550"/>
            <a:ext cx="2673350" cy="2947035"/>
          </a:xfrm>
          <a:prstGeom prst="rect">
            <a:avLst/>
          </a:prstGeom>
        </p:spPr>
        <p:txBody>
          <a:bodyPr wrap="square">
            <a:noAutofit/>
          </a:bodyPr>
          <a:lstStyle/>
          <a:p>
            <a:pPr algn="just">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电信诈骗是指通过电话网络和短信方式，编造虚假信息，设置骗局，对受害人实施远程、非接触式诈骗，诱使受害人打款或转账的犯罪行为，通常以冒充他人及仿冒</a:t>
            </a:r>
            <a:endParaRPr lang="zh-CN" altLang="en-US" sz="2000" dirty="0">
              <a:solidFill>
                <a:schemeClr val="tx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931443" y="1926985"/>
            <a:ext cx="3109243" cy="2161941"/>
          </a:xfrm>
          <a:prstGeom prst="rect">
            <a:avLst/>
          </a:prstGeom>
        </p:spPr>
      </p:pic>
      <p:sp>
        <p:nvSpPr>
          <p:cNvPr id="10" name="矩形 9"/>
          <p:cNvSpPr/>
          <p:nvPr/>
        </p:nvSpPr>
        <p:spPr>
          <a:xfrm>
            <a:off x="5697855" y="988695"/>
            <a:ext cx="3048635" cy="3803015"/>
          </a:xfrm>
          <a:prstGeom prst="rect">
            <a:avLst/>
          </a:prstGeom>
        </p:spPr>
        <p:txBody>
          <a:bodyPr wrap="square">
            <a:noAutofit/>
          </a:bodyPr>
          <a:lstStyle/>
          <a:p>
            <a:pPr algn="just">
              <a:lnSpc>
                <a:spcPct val="150000"/>
              </a:lnSpc>
            </a:pPr>
            <a:r>
              <a:rPr lang="zh-CN" altLang="en-US" sz="2000" dirty="0">
                <a:solidFill>
                  <a:srgbClr val="333333"/>
                </a:solidFill>
                <a:latin typeface="微软雅黑" panose="020B0503020204020204" pitchFamily="34" charset="-122"/>
                <a:ea typeface="微软雅黑" panose="020B0503020204020204" pitchFamily="34" charset="-122"/>
              </a:rPr>
              <a:t>伪造各种合法外衣和形式的方式达到欺骗的目的，如冒充公检法、商家公司厂家、国家机关工作人员、银行工作人员等各类机构工作人员，伪造和冒充招工、刷单、贷款、手机定位和招嫖等形式进行诈骗。</a:t>
            </a:r>
            <a:endParaRPr lang="zh-CN" altLang="en-US" sz="2000" dirty="0">
              <a:solidFill>
                <a:srgbClr val="333333"/>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649605" y="438150"/>
            <a:ext cx="3466465" cy="407670"/>
          </a:xfrm>
          <a:prstGeom prst="rect">
            <a:avLst/>
          </a:prstGeom>
          <a:noFill/>
        </p:spPr>
        <p:txBody>
          <a:bodyPr wrap="square" rtlCol="0">
            <a:noAutofit/>
          </a:bodyPr>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500"/>
                                        <p:tgtEl>
                                          <p:spTgt spid="3"/>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774700" y="1031875"/>
            <a:ext cx="5692140" cy="462280"/>
          </a:xfrm>
          <a:prstGeom prst="rect">
            <a:avLst/>
          </a:prstGeom>
        </p:spPr>
        <p:txBody>
          <a:bodyPr wrap="none">
            <a:noAutofit/>
          </a:bodyPr>
          <a:lstStyle/>
          <a:p>
            <a:pPr>
              <a:defRPr/>
            </a:pPr>
            <a:r>
              <a:rPr lang="zh-CN" altLang="en-US" sz="2400" b="1" dirty="0">
                <a:solidFill>
                  <a:schemeClr val="accent1"/>
                </a:solidFill>
                <a:latin typeface="思源黑体 CN Heavy" panose="020B0A00000000000000" pitchFamily="34" charset="-122"/>
                <a:ea typeface="思源黑体 CN Heavy" panose="020B0A00000000000000" pitchFamily="34" charset="-122"/>
              </a:rPr>
              <a:t>骗术一：冒充公检法、领导、熟人类诈骗</a:t>
            </a:r>
            <a:endParaRPr lang="zh-CN" altLang="en-US" sz="2400" b="1" dirty="0">
              <a:solidFill>
                <a:schemeClr val="accent1"/>
              </a:solidFill>
              <a:latin typeface="思源黑体 CN Heavy" panose="020B0A00000000000000" pitchFamily="34" charset="-122"/>
              <a:ea typeface="思源黑体 CN Heavy" panose="020B0A00000000000000" pitchFamily="34" charset="-122"/>
            </a:endParaRPr>
          </a:p>
        </p:txBody>
      </p:sp>
      <p:sp>
        <p:nvSpPr>
          <p:cNvPr id="12" name="矩形 11"/>
          <p:cNvSpPr/>
          <p:nvPr/>
        </p:nvSpPr>
        <p:spPr>
          <a:xfrm>
            <a:off x="381000" y="1521460"/>
            <a:ext cx="8229600" cy="858520"/>
          </a:xfrm>
          <a:prstGeom prst="rect">
            <a:avLst/>
          </a:prstGeom>
        </p:spPr>
        <p:txBody>
          <a:bodyPr wrap="square">
            <a:noAutofit/>
          </a:bodyPr>
          <a:lstStyle/>
          <a:p>
            <a:pPr>
              <a:lnSpc>
                <a:spcPct val="150000"/>
              </a:lnSpc>
            </a:pPr>
            <a:r>
              <a:rPr lang="zh-CN" altLang="en-US" sz="1400" dirty="0">
                <a:solidFill>
                  <a:srgbClr val="333333"/>
                </a:solidFill>
                <a:latin typeface="微软雅黑" panose="020B0503020204020204" pitchFamily="34" charset="-122"/>
                <a:ea typeface="微软雅黑" panose="020B0503020204020204" pitchFamily="34" charset="-122"/>
              </a:rPr>
              <a:t>案例：居民白某接到一名自称是广州武警支队“张支队长”的电话，“张支队”先向被害人承诺修路工程，获取白某信任后让白某帮忙订购一批高低床，白某信以为真，便支付了</a:t>
            </a:r>
            <a:r>
              <a:rPr lang="en-US" altLang="zh-CN" sz="1400" dirty="0">
                <a:solidFill>
                  <a:srgbClr val="333333"/>
                </a:solidFill>
                <a:latin typeface="微软雅黑" panose="020B0503020204020204" pitchFamily="34" charset="-122"/>
                <a:ea typeface="微软雅黑" panose="020B0503020204020204" pitchFamily="34" charset="-122"/>
              </a:rPr>
              <a:t>5</a:t>
            </a:r>
            <a:r>
              <a:rPr lang="zh-CN" altLang="en-US" sz="1400" dirty="0">
                <a:solidFill>
                  <a:srgbClr val="333333"/>
                </a:solidFill>
                <a:latin typeface="微软雅黑" panose="020B0503020204020204" pitchFamily="34" charset="-122"/>
                <a:ea typeface="微软雅黑" panose="020B0503020204020204" pitchFamily="34" charset="-122"/>
              </a:rPr>
              <a:t>万元定金，而后发现“张支队”失联，遂报警。</a:t>
            </a:r>
            <a:endParaRPr lang="zh-CN" altLang="en-US" sz="1400" dirty="0">
              <a:latin typeface="微软雅黑" panose="020B0503020204020204" pitchFamily="34" charset="-122"/>
              <a:ea typeface="微软雅黑" panose="020B0503020204020204" pitchFamily="34" charset="-122"/>
            </a:endParaRPr>
          </a:p>
        </p:txBody>
      </p:sp>
      <p:sp>
        <p:nvSpPr>
          <p:cNvPr id="15" name="矩形 14"/>
          <p:cNvSpPr/>
          <p:nvPr/>
        </p:nvSpPr>
        <p:spPr>
          <a:xfrm>
            <a:off x="674370" y="2496185"/>
            <a:ext cx="3478530" cy="292735"/>
          </a:xfrm>
          <a:prstGeom prst="rect">
            <a:avLst/>
          </a:prstGeom>
        </p:spPr>
        <p:txBody>
          <a:bodyPr wrap="none">
            <a:noAutofit/>
          </a:bodyPr>
          <a:lstStyle/>
          <a:p>
            <a:pPr>
              <a:defRPr/>
            </a:pPr>
            <a:r>
              <a:rPr lang="zh-CN" altLang="en-US" sz="2400" b="1" dirty="0">
                <a:solidFill>
                  <a:schemeClr val="accent1"/>
                </a:solidFill>
                <a:latin typeface="思源黑体 CN Heavy" panose="020B0A00000000000000" pitchFamily="34" charset="-122"/>
                <a:ea typeface="思源黑体 CN Heavy" panose="020B0A00000000000000" pitchFamily="34" charset="-122"/>
              </a:rPr>
              <a:t>骗术二：虚假网站、链接类诈骗</a:t>
            </a:r>
            <a:endParaRPr lang="zh-CN" altLang="en-US" sz="2400" b="1" dirty="0">
              <a:solidFill>
                <a:schemeClr val="accent1"/>
              </a:solidFill>
              <a:latin typeface="思源黑体 CN Heavy" panose="020B0A00000000000000" pitchFamily="34" charset="-122"/>
              <a:ea typeface="思源黑体 CN Heavy" panose="020B0A00000000000000" pitchFamily="34" charset="-122"/>
            </a:endParaRPr>
          </a:p>
        </p:txBody>
      </p:sp>
      <p:sp>
        <p:nvSpPr>
          <p:cNvPr id="18" name="矩形 17"/>
          <p:cNvSpPr/>
          <p:nvPr/>
        </p:nvSpPr>
        <p:spPr>
          <a:xfrm>
            <a:off x="408305" y="2800350"/>
            <a:ext cx="6661150" cy="2030095"/>
          </a:xfrm>
          <a:prstGeom prst="rect">
            <a:avLst/>
          </a:prstGeom>
        </p:spPr>
        <p:txBody>
          <a:bodyPr wrap="square">
            <a:spAutoFit/>
          </a:bodyPr>
          <a:lstStyle/>
          <a:p>
            <a:pPr>
              <a:lnSpc>
                <a:spcPct val="150000"/>
              </a:lnSpc>
            </a:pPr>
            <a:r>
              <a:rPr lang="zh-CN" altLang="en-US" sz="1400" dirty="0">
                <a:solidFill>
                  <a:srgbClr val="333333"/>
                </a:solidFill>
                <a:latin typeface="微软雅黑" panose="020B0503020204020204" pitchFamily="34" charset="-122"/>
                <a:ea typeface="微软雅黑" panose="020B0503020204020204" pitchFamily="34" charset="-122"/>
              </a:rPr>
              <a:t>案例：事主王某手机接到一条伪基站“</a:t>
            </a:r>
            <a:r>
              <a:rPr lang="en-US" altLang="zh-CN" sz="1400" dirty="0">
                <a:solidFill>
                  <a:srgbClr val="333333"/>
                </a:solidFill>
                <a:latin typeface="微软雅黑" panose="020B0503020204020204" pitchFamily="34" charset="-122"/>
                <a:ea typeface="微软雅黑" panose="020B0503020204020204" pitchFamily="34" charset="-122"/>
              </a:rPr>
              <a:t>10086”</a:t>
            </a:r>
            <a:r>
              <a:rPr lang="zh-CN" altLang="en-US" sz="1400" dirty="0">
                <a:solidFill>
                  <a:srgbClr val="333333"/>
                </a:solidFill>
                <a:latin typeface="微软雅黑" panose="020B0503020204020204" pitchFamily="34" charset="-122"/>
                <a:ea typeface="微软雅黑" panose="020B0503020204020204" pitchFamily="34" charset="-122"/>
              </a:rPr>
              <a:t>发来的短信，内容称“尊敬的用户：您积分可兑换</a:t>
            </a:r>
            <a:r>
              <a:rPr lang="en-US" altLang="zh-CN" sz="1400" dirty="0">
                <a:solidFill>
                  <a:srgbClr val="333333"/>
                </a:solidFill>
                <a:latin typeface="微软雅黑" panose="020B0503020204020204" pitchFamily="34" charset="-122"/>
                <a:ea typeface="微软雅黑" panose="020B0503020204020204" pitchFamily="34" charset="-122"/>
              </a:rPr>
              <a:t>232.51</a:t>
            </a:r>
            <a:r>
              <a:rPr lang="zh-CN" altLang="en-US" sz="1400" dirty="0">
                <a:solidFill>
                  <a:srgbClr val="333333"/>
                </a:solidFill>
                <a:latin typeface="微软雅黑" panose="020B0503020204020204" pitchFamily="34" charset="-122"/>
                <a:ea typeface="微软雅黑" panose="020B0503020204020204" pitchFamily="34" charset="-122"/>
              </a:rPr>
              <a:t>元现金！即将过期，请登录移动商城</a:t>
            </a:r>
            <a:r>
              <a:rPr lang="en-US" altLang="zh-CN" sz="1400" dirty="0">
                <a:solidFill>
                  <a:srgbClr val="333333"/>
                </a:solidFill>
                <a:latin typeface="微软雅黑" panose="020B0503020204020204" pitchFamily="34" charset="-122"/>
                <a:ea typeface="微软雅黑" panose="020B0503020204020204" pitchFamily="34" charset="-122"/>
              </a:rPr>
              <a:t>jf.1008zm.com</a:t>
            </a:r>
            <a:r>
              <a:rPr lang="zh-CN" altLang="en-US" sz="1400" dirty="0">
                <a:solidFill>
                  <a:srgbClr val="333333"/>
                </a:solidFill>
                <a:latin typeface="微软雅黑" panose="020B0503020204020204" pitchFamily="34" charset="-122"/>
                <a:ea typeface="微软雅黑" panose="020B0503020204020204" pitchFamily="34" charset="-122"/>
              </a:rPr>
              <a:t>下载安装客户端兑换</a:t>
            </a:r>
            <a:r>
              <a:rPr lang="en-US" altLang="zh-CN" sz="1400" dirty="0">
                <a:solidFill>
                  <a:srgbClr val="333333"/>
                </a:solidFill>
                <a:latin typeface="微软雅黑" panose="020B0503020204020204" pitchFamily="34" charset="-122"/>
                <a:ea typeface="微软雅黑" panose="020B0503020204020204" pitchFamily="34" charset="-122"/>
              </a:rPr>
              <a:t>【</a:t>
            </a:r>
            <a:r>
              <a:rPr lang="zh-CN" altLang="en-US" sz="1400" dirty="0">
                <a:solidFill>
                  <a:srgbClr val="333333"/>
                </a:solidFill>
                <a:latin typeface="微软雅黑" panose="020B0503020204020204" pitchFamily="34" charset="-122"/>
                <a:ea typeface="微软雅黑" panose="020B0503020204020204" pitchFamily="34" charset="-122"/>
              </a:rPr>
              <a:t>中国移动</a:t>
            </a:r>
            <a:r>
              <a:rPr lang="en-US" altLang="zh-CN" sz="1400" dirty="0">
                <a:solidFill>
                  <a:srgbClr val="333333"/>
                </a:solidFill>
                <a:latin typeface="微软雅黑" panose="020B0503020204020204" pitchFamily="34" charset="-122"/>
                <a:ea typeface="微软雅黑" panose="020B0503020204020204" pitchFamily="34" charset="-122"/>
              </a:rPr>
              <a:t>】”</a:t>
            </a:r>
            <a:r>
              <a:rPr lang="zh-CN" altLang="en-US" sz="1400" dirty="0">
                <a:solidFill>
                  <a:srgbClr val="333333"/>
                </a:solidFill>
                <a:latin typeface="微软雅黑" panose="020B0503020204020204" pitchFamily="34" charset="-122"/>
                <a:ea typeface="微软雅黑" panose="020B0503020204020204" pitchFamily="34" charset="-122"/>
              </a:rPr>
              <a:t>。事主就点击短信链接，按提示输入了银行卡号、取款密码、身份证信息，提交后感觉不对，拨打了</a:t>
            </a:r>
            <a:r>
              <a:rPr lang="en-US" altLang="zh-CN" sz="1400" dirty="0">
                <a:solidFill>
                  <a:srgbClr val="333333"/>
                </a:solidFill>
                <a:latin typeface="微软雅黑" panose="020B0503020204020204" pitchFamily="34" charset="-122"/>
                <a:ea typeface="微软雅黑" panose="020B0503020204020204" pitchFamily="34" charset="-122"/>
              </a:rPr>
              <a:t>10086</a:t>
            </a:r>
            <a:r>
              <a:rPr lang="zh-CN" altLang="en-US" sz="1400" dirty="0">
                <a:solidFill>
                  <a:srgbClr val="333333"/>
                </a:solidFill>
                <a:latin typeface="微软雅黑" panose="020B0503020204020204" pitchFamily="34" charset="-122"/>
                <a:ea typeface="微软雅黑" panose="020B0503020204020204" pitchFamily="34" charset="-122"/>
              </a:rPr>
              <a:t>核实了一下，发现</a:t>
            </a:r>
            <a:r>
              <a:rPr lang="en-US" altLang="zh-CN" sz="1400" dirty="0">
                <a:solidFill>
                  <a:srgbClr val="333333"/>
                </a:solidFill>
                <a:latin typeface="微软雅黑" panose="020B0503020204020204" pitchFamily="34" charset="-122"/>
                <a:ea typeface="微软雅黑" panose="020B0503020204020204" pitchFamily="34" charset="-122"/>
              </a:rPr>
              <a:t>10086</a:t>
            </a:r>
            <a:r>
              <a:rPr lang="zh-CN" altLang="en-US" sz="1400" dirty="0">
                <a:solidFill>
                  <a:srgbClr val="333333"/>
                </a:solidFill>
                <a:latin typeface="微软雅黑" panose="020B0503020204020204" pitchFamily="34" charset="-122"/>
                <a:ea typeface="微软雅黑" panose="020B0503020204020204" pitchFamily="34" charset="-122"/>
              </a:rPr>
              <a:t>并无此活动，随后查询银行卡，</a:t>
            </a:r>
            <a:r>
              <a:rPr lang="en-US" altLang="zh-CN" sz="1400" dirty="0">
                <a:solidFill>
                  <a:srgbClr val="333333"/>
                </a:solidFill>
                <a:latin typeface="微软雅黑" panose="020B0503020204020204" pitchFamily="34" charset="-122"/>
                <a:ea typeface="微软雅黑" panose="020B0503020204020204" pitchFamily="34" charset="-122"/>
              </a:rPr>
              <a:t>10000</a:t>
            </a:r>
            <a:r>
              <a:rPr lang="zh-CN" altLang="en-US" sz="1400" dirty="0">
                <a:solidFill>
                  <a:srgbClr val="333333"/>
                </a:solidFill>
                <a:latin typeface="微软雅黑" panose="020B0503020204020204" pitchFamily="34" charset="-122"/>
                <a:ea typeface="微软雅黑" panose="020B0503020204020204" pitchFamily="34" charset="-122"/>
              </a:rPr>
              <a:t>元人民币被人转走。防骗提醒：未知链接不点击，你看黑客多可怕，不要让好奇心带走了你的财产和身家！</a:t>
            </a:r>
            <a:endParaRPr lang="zh-CN" altLang="en-US" sz="1400"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159625" y="2114550"/>
            <a:ext cx="1597025" cy="20783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601980" y="2647950"/>
            <a:ext cx="4135120" cy="398780"/>
          </a:xfrm>
          <a:prstGeom prst="rect">
            <a:avLst/>
          </a:prstGeom>
        </p:spPr>
        <p:txBody>
          <a:bodyPr wrap="square">
            <a:spAutoFit/>
          </a:bodyPr>
          <a:lstStyle/>
          <a:p>
            <a:pPr>
              <a:defRPr/>
            </a:pPr>
            <a:r>
              <a:rPr lang="zh-CN" altLang="en-US" sz="2000" b="1" dirty="0">
                <a:solidFill>
                  <a:schemeClr val="accent1"/>
                </a:solidFill>
                <a:latin typeface="思源黑体 CN Heavy" panose="020B0A00000000000000" pitchFamily="34" charset="-122"/>
                <a:ea typeface="思源黑体 CN Heavy" panose="020B0A00000000000000" pitchFamily="34" charset="-122"/>
              </a:rPr>
              <a:t>骗术三：代办信用卡、贷款类诈骗</a:t>
            </a:r>
            <a:endParaRPr lang="zh-CN" altLang="en-US" sz="2000" b="1" dirty="0">
              <a:solidFill>
                <a:schemeClr val="accent1"/>
              </a:solidFill>
              <a:latin typeface="思源黑体 CN Heavy" panose="020B0A00000000000000" pitchFamily="34" charset="-122"/>
              <a:ea typeface="思源黑体 CN Heavy" panose="020B0A00000000000000" pitchFamily="34" charset="-122"/>
            </a:endParaRPr>
          </a:p>
        </p:txBody>
      </p:sp>
      <p:sp>
        <p:nvSpPr>
          <p:cNvPr id="16" name="矩形 15"/>
          <p:cNvSpPr/>
          <p:nvPr/>
        </p:nvSpPr>
        <p:spPr>
          <a:xfrm>
            <a:off x="477520" y="3026410"/>
            <a:ext cx="4094480" cy="1749425"/>
          </a:xfrm>
          <a:prstGeom prst="rect">
            <a:avLst/>
          </a:prstGeom>
        </p:spPr>
        <p:txBody>
          <a:bodyPr wrap="square">
            <a:noAutofit/>
          </a:bodyPr>
          <a:lstStyle/>
          <a:p>
            <a:pPr>
              <a:lnSpc>
                <a:spcPct val="150000"/>
              </a:lnSpc>
            </a:pPr>
            <a:r>
              <a:rPr lang="zh-CN" altLang="en-US" sz="1400" dirty="0">
                <a:solidFill>
                  <a:srgbClr val="333333"/>
                </a:solidFill>
                <a:latin typeface="微软雅黑" panose="020B0503020204020204" pitchFamily="34" charset="-122"/>
                <a:ea typeface="微软雅黑" panose="020B0503020204020204" pitchFamily="34" charset="-122"/>
              </a:rPr>
              <a:t>案例：居民韩某报警称其通过微信认识一个叫“可可”的人，该人称可以办理高额信用卡，但需要支付一定手续费。后其先后分七次给该人转账</a:t>
            </a:r>
            <a:r>
              <a:rPr lang="en-US" altLang="zh-CN" sz="1400" dirty="0">
                <a:solidFill>
                  <a:srgbClr val="333333"/>
                </a:solidFill>
                <a:latin typeface="微软雅黑" panose="020B0503020204020204" pitchFamily="34" charset="-122"/>
                <a:ea typeface="微软雅黑" panose="020B0503020204020204" pitchFamily="34" charset="-122"/>
              </a:rPr>
              <a:t>3900</a:t>
            </a:r>
            <a:r>
              <a:rPr lang="zh-CN" altLang="en-US" sz="1400" dirty="0">
                <a:solidFill>
                  <a:srgbClr val="333333"/>
                </a:solidFill>
                <a:latin typeface="微软雅黑" panose="020B0503020204020204" pitchFamily="34" charset="-122"/>
                <a:ea typeface="微软雅黑" panose="020B0503020204020204" pitchFamily="34" charset="-122"/>
              </a:rPr>
              <a:t>余元，最终也没能收到所谓的高额度信用卡。发现联系不上对方后才意识到被骗，随后报警。</a:t>
            </a:r>
            <a:endParaRPr lang="zh-CN" altLang="en-US" sz="1400" dirty="0">
              <a:latin typeface="微软雅黑" panose="020B0503020204020204" pitchFamily="34" charset="-122"/>
              <a:ea typeface="微软雅黑" panose="020B0503020204020204" pitchFamily="34" charset="-122"/>
            </a:endParaRPr>
          </a:p>
        </p:txBody>
      </p:sp>
      <p:sp>
        <p:nvSpPr>
          <p:cNvPr id="17" name="矩形 16"/>
          <p:cNvSpPr/>
          <p:nvPr/>
        </p:nvSpPr>
        <p:spPr>
          <a:xfrm>
            <a:off x="4826000" y="971550"/>
            <a:ext cx="2922270" cy="377825"/>
          </a:xfrm>
          <a:prstGeom prst="rect">
            <a:avLst/>
          </a:prstGeom>
        </p:spPr>
        <p:txBody>
          <a:bodyPr wrap="none">
            <a:noAutofit/>
          </a:bodyPr>
          <a:lstStyle/>
          <a:p>
            <a:pPr>
              <a:defRPr/>
            </a:pPr>
            <a:r>
              <a:rPr lang="zh-CN" altLang="en-US" sz="2000" b="1" dirty="0">
                <a:solidFill>
                  <a:schemeClr val="accent1"/>
                </a:solidFill>
                <a:latin typeface="思源黑体 CN Heavy" panose="020B0A00000000000000" pitchFamily="34" charset="-122"/>
                <a:ea typeface="思源黑体 CN Heavy" panose="020B0A00000000000000" pitchFamily="34" charset="-122"/>
              </a:rPr>
              <a:t>骗术四：冒充客服类诈骗</a:t>
            </a:r>
            <a:endParaRPr lang="zh-CN" altLang="en-US" sz="2000" b="1" dirty="0">
              <a:solidFill>
                <a:schemeClr val="accent1"/>
              </a:solidFill>
              <a:latin typeface="思源黑体 CN Heavy" panose="020B0A00000000000000" pitchFamily="34" charset="-122"/>
              <a:ea typeface="思源黑体 CN Heavy" panose="020B0A00000000000000" pitchFamily="34" charset="-122"/>
            </a:endParaRPr>
          </a:p>
        </p:txBody>
      </p:sp>
      <p:sp>
        <p:nvSpPr>
          <p:cNvPr id="18" name="矩形 17"/>
          <p:cNvSpPr/>
          <p:nvPr/>
        </p:nvSpPr>
        <p:spPr>
          <a:xfrm>
            <a:off x="4497070" y="1233805"/>
            <a:ext cx="4394200" cy="3291205"/>
          </a:xfrm>
          <a:prstGeom prst="rect">
            <a:avLst/>
          </a:prstGeom>
        </p:spPr>
        <p:txBody>
          <a:bodyPr wrap="square">
            <a:noAutofit/>
          </a:bodyPr>
          <a:lstStyle/>
          <a:p>
            <a:pPr>
              <a:lnSpc>
                <a:spcPct val="150000"/>
              </a:lnSpc>
            </a:pPr>
            <a:r>
              <a:rPr lang="zh-CN" altLang="en-US" sz="1600" dirty="0">
                <a:solidFill>
                  <a:srgbClr val="333333"/>
                </a:solidFill>
                <a:latin typeface="微软雅黑" panose="020B0503020204020204" pitchFamily="34" charset="-122"/>
                <a:ea typeface="微软雅黑" panose="020B0503020204020204" pitchFamily="34" charset="-122"/>
              </a:rPr>
              <a:t>案例：居民赵某接到一个电话，对方称其在某购物网站购买的商品出现问题需要退款后重新购买，并通过</a:t>
            </a:r>
            <a:r>
              <a:rPr lang="en-US" altLang="zh-CN" sz="1600" dirty="0">
                <a:solidFill>
                  <a:srgbClr val="333333"/>
                </a:solidFill>
                <a:latin typeface="微软雅黑" panose="020B0503020204020204" pitchFamily="34" charset="-122"/>
                <a:ea typeface="微软雅黑" panose="020B0503020204020204" pitchFamily="34" charset="-122"/>
              </a:rPr>
              <a:t>QQ</a:t>
            </a:r>
            <a:r>
              <a:rPr lang="zh-CN" altLang="en-US" sz="1600" dirty="0">
                <a:solidFill>
                  <a:srgbClr val="333333"/>
                </a:solidFill>
                <a:latin typeface="微软雅黑" panose="020B0503020204020204" pitchFamily="34" charset="-122"/>
                <a:ea typeface="微软雅黑" panose="020B0503020204020204" pitchFamily="34" charset="-122"/>
              </a:rPr>
              <a:t>向赵某发来链接，赵某按要求将自己的银行账户相关信息填写后，发现自己银行账户内的</a:t>
            </a:r>
            <a:r>
              <a:rPr lang="en-US" altLang="zh-CN" sz="1600" dirty="0">
                <a:solidFill>
                  <a:srgbClr val="333333"/>
                </a:solidFill>
                <a:latin typeface="微软雅黑" panose="020B0503020204020204" pitchFamily="34" charset="-122"/>
                <a:ea typeface="微软雅黑" panose="020B0503020204020204" pitchFamily="34" charset="-122"/>
              </a:rPr>
              <a:t>10000</a:t>
            </a:r>
            <a:r>
              <a:rPr lang="zh-CN" altLang="en-US" sz="1600" dirty="0">
                <a:solidFill>
                  <a:srgbClr val="333333"/>
                </a:solidFill>
                <a:latin typeface="微软雅黑" panose="020B0503020204020204" pitchFamily="34" charset="-122"/>
                <a:ea typeface="微软雅黑" panose="020B0503020204020204" pitchFamily="34" charset="-122"/>
              </a:rPr>
              <a:t>元现金被转走，后对方向事主发来二维码，赵某扫码后，发现又向对方支付了</a:t>
            </a:r>
            <a:r>
              <a:rPr lang="en-US" altLang="zh-CN" sz="1600" dirty="0">
                <a:solidFill>
                  <a:srgbClr val="333333"/>
                </a:solidFill>
                <a:latin typeface="微软雅黑" panose="020B0503020204020204" pitchFamily="34" charset="-122"/>
                <a:ea typeface="微软雅黑" panose="020B0503020204020204" pitchFamily="34" charset="-122"/>
              </a:rPr>
              <a:t>2900</a:t>
            </a:r>
            <a:r>
              <a:rPr lang="zh-CN" altLang="en-US" sz="1600" dirty="0">
                <a:solidFill>
                  <a:srgbClr val="333333"/>
                </a:solidFill>
                <a:latin typeface="微软雅黑" panose="020B0503020204020204" pitchFamily="34" charset="-122"/>
                <a:ea typeface="微软雅黑" panose="020B0503020204020204" pitchFamily="34" charset="-122"/>
              </a:rPr>
              <a:t>元人民币，共计被骗取现金</a:t>
            </a:r>
            <a:r>
              <a:rPr lang="en-US" altLang="zh-CN" sz="1600" dirty="0">
                <a:solidFill>
                  <a:srgbClr val="333333"/>
                </a:solidFill>
                <a:latin typeface="微软雅黑" panose="020B0503020204020204" pitchFamily="34" charset="-122"/>
                <a:ea typeface="微软雅黑" panose="020B0503020204020204" pitchFamily="34" charset="-122"/>
              </a:rPr>
              <a:t>12900</a:t>
            </a:r>
            <a:r>
              <a:rPr lang="zh-CN" altLang="en-US" sz="1600" dirty="0">
                <a:solidFill>
                  <a:srgbClr val="333333"/>
                </a:solidFill>
                <a:latin typeface="微软雅黑" panose="020B0503020204020204" pitchFamily="34" charset="-122"/>
                <a:ea typeface="微软雅黑" panose="020B0503020204020204" pitchFamily="34" charset="-122"/>
              </a:rPr>
              <a:t>元人民币。防骗提醒：不要轻易点击所谓的店家提供的网址，更不能在这些网页上填写相关信息。</a:t>
            </a:r>
            <a:endParaRPr lang="zh-CN" altLang="en-US" sz="1600"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55977" y="971550"/>
            <a:ext cx="3435023" cy="1957724"/>
          </a:xfrm>
          <a:prstGeom prst="rect">
            <a:avLst/>
          </a:prstGeom>
        </p:spPr>
      </p:pic>
      <p:sp>
        <p:nvSpPr>
          <p:cNvPr id="6" name="文本框 5"/>
          <p:cNvSpPr txBox="1"/>
          <p:nvPr/>
        </p:nvSpPr>
        <p:spPr>
          <a:xfrm>
            <a:off x="4113530" y="4842510"/>
            <a:ext cx="3048000" cy="368300"/>
          </a:xfrm>
          <a:prstGeom prst="rect">
            <a:avLst/>
          </a:prstGeom>
          <a:noFill/>
        </p:spPr>
        <p:txBody>
          <a:bodyPr wrap="square" rtlCol="0">
            <a:spAutoFit/>
          </a:bodyPr>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up)">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up)">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456565" y="1147445"/>
            <a:ext cx="2261870" cy="510540"/>
          </a:xfrm>
          <a:prstGeom prst="rect">
            <a:avLst/>
          </a:prstGeom>
        </p:spPr>
        <p:txBody>
          <a:bodyPr wrap="none">
            <a:noAutofit/>
          </a:bodyPr>
          <a:lstStyle/>
          <a:p>
            <a:pPr>
              <a:defRPr/>
            </a:pPr>
            <a:r>
              <a:rPr lang="zh-CN" altLang="en-US" sz="2000" b="1" dirty="0">
                <a:solidFill>
                  <a:schemeClr val="accent1"/>
                </a:solidFill>
                <a:latin typeface="思源黑体 CN Heavy" panose="020B0A00000000000000" pitchFamily="34" charset="-122"/>
                <a:ea typeface="思源黑体 CN Heavy" panose="020B0A00000000000000" pitchFamily="34" charset="-122"/>
              </a:rPr>
              <a:t>电信诈骗特点：</a:t>
            </a:r>
            <a:endParaRPr lang="zh-CN" altLang="en-US" sz="2000" b="1" dirty="0">
              <a:solidFill>
                <a:schemeClr val="accent1"/>
              </a:solidFill>
              <a:latin typeface="思源黑体 CN Heavy" panose="020B0A00000000000000" pitchFamily="34" charset="-122"/>
              <a:ea typeface="思源黑体 CN Heavy" panose="020B0A00000000000000" pitchFamily="34" charset="-122"/>
            </a:endParaRPr>
          </a:p>
        </p:txBody>
      </p:sp>
      <p:sp>
        <p:nvSpPr>
          <p:cNvPr id="15" name="矩形 14"/>
          <p:cNvSpPr/>
          <p:nvPr/>
        </p:nvSpPr>
        <p:spPr>
          <a:xfrm>
            <a:off x="304800" y="1514475"/>
            <a:ext cx="5857240" cy="3340735"/>
          </a:xfrm>
          <a:prstGeom prst="rect">
            <a:avLst/>
          </a:prstGeom>
        </p:spPr>
        <p:txBody>
          <a:bodyPr wrap="square">
            <a:noAutofit/>
          </a:bodyPr>
          <a:lstStyle/>
          <a:p>
            <a:pPr>
              <a:lnSpc>
                <a:spcPct val="150000"/>
              </a:lnSpc>
            </a:pPr>
            <a:r>
              <a:rPr lang="zh-CN" altLang="en-US" dirty="0">
                <a:solidFill>
                  <a:srgbClr val="333333"/>
                </a:solidFill>
                <a:latin typeface="微软雅黑" panose="020B0503020204020204" pitchFamily="34" charset="-122"/>
                <a:ea typeface="微软雅黑" panose="020B0503020204020204" pitchFamily="34" charset="-122"/>
              </a:rPr>
              <a:t>电信诈骗的蔓延性比较大，发展很迅速。电信诈骗者往往利用人们趋利避害的心理通过编造虚假电话、短信地毯式地给群众发布虚假信息，在极短的时间内发布范围很广，侵害面很大，所以造成损失的面也很广。 诈骗手段翻新速度很快，一开始只是用很少的钱买一个“土炮”弄一个短信，发展到英特网上的任意显号软件、显号电台等等，成了一种高智慧型的诈骗。</a:t>
            </a:r>
            <a:endParaRPr lang="zh-CN" altLang="en-US" dirty="0">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074410" y="1657350"/>
            <a:ext cx="2204085" cy="2590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up)">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380365" y="1052195"/>
            <a:ext cx="2896235" cy="3195955"/>
          </a:xfrm>
          <a:prstGeom prst="rect">
            <a:avLst/>
          </a:prstGeom>
        </p:spPr>
        <p:txBody>
          <a:bodyPr wrap="square">
            <a:noAutofit/>
          </a:bodyPr>
          <a:lstStyle/>
          <a:p>
            <a:pPr>
              <a:lnSpc>
                <a:spcPct val="150000"/>
              </a:lnSpc>
            </a:pPr>
            <a:r>
              <a:rPr lang="zh-CN" altLang="en-US" sz="1600" dirty="0">
                <a:solidFill>
                  <a:srgbClr val="333333"/>
                </a:solidFill>
                <a:latin typeface="微软雅黑" panose="020B0503020204020204" pitchFamily="34" charset="-122"/>
                <a:ea typeface="微软雅黑" panose="020B0503020204020204" pitchFamily="34" charset="-122"/>
              </a:rPr>
              <a:t>从诈骗借口来讲，从最原始的中奖诈骗发展到勒索、电话欠费、汽车退税等等。诈骗者总是能想出五花八门的各式各样的骗术。就像“你猜猜我是谁”，有的甚至直接汇款诈骗，大家可能都接到过这种诈骗。这种刚开始大家也觉得很奇怪这种骗术能骗到钱吗？</a:t>
            </a:r>
            <a:endParaRPr lang="zh-CN" altLang="en-US" sz="1600" dirty="0">
              <a:solidFill>
                <a:srgbClr val="333333"/>
              </a:solidFill>
              <a:latin typeface="微软雅黑" panose="020B0503020204020204" pitchFamily="34" charset="-122"/>
              <a:ea typeface="微软雅黑" panose="020B0503020204020204" pitchFamily="34" charset="-122"/>
            </a:endParaRPr>
          </a:p>
        </p:txBody>
      </p:sp>
      <p:sp>
        <p:nvSpPr>
          <p:cNvPr id="5" name="矩形 4"/>
          <p:cNvSpPr/>
          <p:nvPr/>
        </p:nvSpPr>
        <p:spPr>
          <a:xfrm>
            <a:off x="3367405" y="1119505"/>
            <a:ext cx="2828290" cy="3367405"/>
          </a:xfrm>
          <a:prstGeom prst="rect">
            <a:avLst/>
          </a:prstGeom>
        </p:spPr>
        <p:txBody>
          <a:bodyPr wrap="square">
            <a:noAutofit/>
          </a:bodyPr>
          <a:lstStyle/>
          <a:p>
            <a:pPr>
              <a:lnSpc>
                <a:spcPct val="150000"/>
              </a:lnSpc>
            </a:pPr>
            <a:r>
              <a:rPr lang="zh-CN" altLang="en-US" sz="1600" dirty="0">
                <a:solidFill>
                  <a:srgbClr val="333333"/>
                </a:solidFill>
                <a:latin typeface="微软雅黑" panose="020B0503020204020204" pitchFamily="34" charset="-122"/>
                <a:ea typeface="微软雅黑" panose="020B0503020204020204" pitchFamily="34" charset="-122"/>
              </a:rPr>
              <a:t>确实能骗到钱。因为中国人很多人在做生意，互相之间有钱款的来往，咱们俩做生意说好了我给你打款过去，正好接到这个短信了，我就把钱打过去了，骗术也在不断花样翻新，翻新的频率很高，有的时候甚至一、两个月就产生新的骗术。</a:t>
            </a:r>
            <a:endParaRPr lang="zh-CN" altLang="en-US" sz="1600" dirty="0">
              <a:solidFill>
                <a:srgbClr val="333333"/>
              </a:solidFill>
              <a:latin typeface="微软雅黑" panose="020B0503020204020204" pitchFamily="34" charset="-122"/>
              <a:ea typeface="微软雅黑" panose="020B0503020204020204" pitchFamily="34" charset="-122"/>
            </a:endParaRPr>
          </a:p>
        </p:txBody>
      </p:sp>
      <p:cxnSp>
        <p:nvCxnSpPr>
          <p:cNvPr id="3" name="直接连接符 2"/>
          <p:cNvCxnSpPr/>
          <p:nvPr/>
        </p:nvCxnSpPr>
        <p:spPr>
          <a:xfrm flipV="1">
            <a:off x="3352800" y="1739027"/>
            <a:ext cx="0" cy="236220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943600" y="1809750"/>
            <a:ext cx="2514600" cy="2514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par>
                                <p:cTn id="11" presetID="22" presetClass="entr" presetSubtype="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1371600" y="2724150"/>
            <a:ext cx="1828800" cy="1828800"/>
            <a:chOff x="5936685" y="2724150"/>
            <a:chExt cx="1828800" cy="1828800"/>
          </a:xfrm>
        </p:grpSpPr>
        <p:sp>
          <p:nvSpPr>
            <p:cNvPr id="33" name="椭圆 32"/>
            <p:cNvSpPr/>
            <p:nvPr/>
          </p:nvSpPr>
          <p:spPr>
            <a:xfrm>
              <a:off x="5936685" y="272415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rot="726994">
              <a:off x="6431531" y="3952780"/>
              <a:ext cx="1010986" cy="400110"/>
            </a:xfrm>
            <a:prstGeom prst="rect">
              <a:avLst/>
            </a:prstGeom>
            <a:noFill/>
          </p:spPr>
          <p:txBody>
            <a:bodyPr wrap="square" rtlCol="0">
              <a:spAutoFit/>
            </a:bodyPr>
            <a:lstStyle/>
            <a:p>
              <a:r>
                <a:rPr lang="zh-CN" altLang="en-US" sz="2000" b="1" spc="300" dirty="0">
                  <a:solidFill>
                    <a:schemeClr val="accent2"/>
                  </a:solidFill>
                  <a:latin typeface="汉仪雅酷黑 85W" panose="020B0904020202020204" pitchFamily="34" charset="-122"/>
                  <a:ea typeface="汉仪雅酷黑 85W" panose="020B0904020202020204" pitchFamily="34" charset="-122"/>
                </a:rPr>
                <a:t>防范</a:t>
              </a:r>
              <a:endParaRPr lang="zh-CN" altLang="en-US" sz="2000" b="1" spc="300" dirty="0">
                <a:solidFill>
                  <a:schemeClr val="accent2"/>
                </a:solidFill>
                <a:latin typeface="汉仪雅酷黑 85W" panose="020B0904020202020204" pitchFamily="34" charset="-122"/>
                <a:ea typeface="汉仪雅酷黑 85W" panose="020B0904020202020204" pitchFamily="34" charset="-122"/>
              </a:endParaRPr>
            </a:p>
          </p:txBody>
        </p:sp>
      </p:gr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85799" y="1053923"/>
            <a:ext cx="7696201" cy="3096119"/>
          </a:xfrm>
          <a:prstGeom prst="rect">
            <a:avLst/>
          </a:prstGeom>
        </p:spPr>
      </p:pic>
      <p:sp>
        <p:nvSpPr>
          <p:cNvPr id="26" name="TextBox 48"/>
          <p:cNvSpPr txBox="1"/>
          <p:nvPr/>
        </p:nvSpPr>
        <p:spPr>
          <a:xfrm>
            <a:off x="3429000" y="1840367"/>
            <a:ext cx="3897607" cy="830997"/>
          </a:xfrm>
          <a:prstGeom prst="rect">
            <a:avLst/>
          </a:prstGeom>
          <a:noFill/>
        </p:spPr>
        <p:txBody>
          <a:bodyPr wrap="square" lIns="0" tIns="0" rIns="0" bIns="0" rtlCol="0">
            <a:spAutoFit/>
          </a:bodyPr>
          <a:lstStyle/>
          <a:p>
            <a:pPr defTabSz="685800"/>
            <a:r>
              <a:rPr lang="zh-CN" altLang="en-US" sz="5400" b="1" spc="1900" dirty="0">
                <a:solidFill>
                  <a:schemeClr val="bg1"/>
                </a:solidFill>
                <a:latin typeface="+mn-ea"/>
                <a:cs typeface="+mn-ea"/>
                <a:sym typeface="+mn-lt"/>
              </a:rPr>
              <a:t>贷款诈骗</a:t>
            </a:r>
            <a:endParaRPr lang="zh-CN" altLang="en-US" sz="5400" b="1" spc="1900" dirty="0">
              <a:solidFill>
                <a:schemeClr val="bg1"/>
              </a:solidFill>
              <a:latin typeface="+mn-ea"/>
              <a:cs typeface="+mn-ea"/>
              <a:sym typeface="+mn-lt"/>
            </a:endParaRPr>
          </a:p>
        </p:txBody>
      </p:sp>
      <p:sp>
        <p:nvSpPr>
          <p:cNvPr id="29" name="TextBox 48"/>
          <p:cNvSpPr txBox="1"/>
          <p:nvPr/>
        </p:nvSpPr>
        <p:spPr>
          <a:xfrm>
            <a:off x="2169897" y="1733550"/>
            <a:ext cx="1283993" cy="1107996"/>
          </a:xfrm>
          <a:prstGeom prst="rect">
            <a:avLst/>
          </a:prstGeom>
          <a:noFill/>
        </p:spPr>
        <p:txBody>
          <a:bodyPr wrap="square" lIns="0" tIns="0" rIns="0" bIns="0" rtlCol="0">
            <a:spAutoFit/>
          </a:bodyPr>
          <a:lstStyle/>
          <a:p>
            <a:pPr defTabSz="685800"/>
            <a:r>
              <a:rPr lang="en-US" altLang="zh-CN" sz="7200" b="1" dirty="0">
                <a:solidFill>
                  <a:srgbClr val="FFAA01"/>
                </a:solidFill>
                <a:latin typeface="+mn-ea"/>
                <a:cs typeface="+mn-ea"/>
                <a:sym typeface="+mn-lt"/>
              </a:rPr>
              <a:t>02</a:t>
            </a:r>
            <a:endParaRPr lang="en-US" altLang="zh-CN" sz="7200" b="1" dirty="0">
              <a:solidFill>
                <a:srgbClr val="FFAA01"/>
              </a:solidFill>
              <a:latin typeface="+mn-ea"/>
              <a:cs typeface="+mn-ea"/>
              <a:sym typeface="+mn-lt"/>
            </a:endParaRPr>
          </a:p>
        </p:txBody>
      </p:sp>
      <p:sp>
        <p:nvSpPr>
          <p:cNvPr id="30" name="矩形 29"/>
          <p:cNvSpPr/>
          <p:nvPr/>
        </p:nvSpPr>
        <p:spPr>
          <a:xfrm>
            <a:off x="2093697" y="2736109"/>
            <a:ext cx="5143500" cy="461665"/>
          </a:xfrm>
          <a:prstGeom prst="rect">
            <a:avLst/>
          </a:prstGeom>
        </p:spPr>
        <p:txBody>
          <a:bodyPr wrap="square">
            <a:spAutoFit/>
          </a:bodyPr>
          <a:lstStyle/>
          <a:p>
            <a:r>
              <a:rPr lang="en-US" altLang="zh-CN" sz="1200" dirty="0">
                <a:solidFill>
                  <a:schemeClr val="bg1"/>
                </a:solidFill>
                <a:latin typeface="+mn-ea"/>
              </a:rPr>
              <a:t>high vigilance more prevention, less credulity high vigilance more prevention, less credulity high vigilance</a:t>
            </a:r>
            <a:endParaRPr lang="zh-CN" altLang="en-US" sz="1200" dirty="0">
              <a:solidFill>
                <a:schemeClr val="bg1"/>
              </a:solidFill>
              <a:latin typeface="+mn-ea"/>
            </a:endParaRPr>
          </a:p>
        </p:txBody>
      </p:sp>
      <p:pic>
        <p:nvPicPr>
          <p:cNvPr id="6" name="图片 5"/>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20000"/>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a:xfrm>
            <a:off x="6784127" y="2724150"/>
            <a:ext cx="1835715" cy="1832044"/>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1352550"/>
            <a:ext cx="1084837" cy="109689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12" presetClass="entr" presetSubtype="1"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additive="base">
                                        <p:cTn id="17" dur="500"/>
                                        <p:tgtEl>
                                          <p:spTgt spid="37"/>
                                        </p:tgtEl>
                                        <p:attrNameLst>
                                          <p:attrName>ppt_y</p:attrName>
                                        </p:attrNameLst>
                                      </p:cBhvr>
                                      <p:tavLst>
                                        <p:tav tm="0">
                                          <p:val>
                                            <p:strVal val="#ppt_y-#ppt_h*1.125000"/>
                                          </p:val>
                                        </p:tav>
                                        <p:tav tm="100000">
                                          <p:val>
                                            <p:strVal val="#ppt_y"/>
                                          </p:val>
                                        </p:tav>
                                      </p:tavLst>
                                    </p:anim>
                                    <p:animEffect transition="in" filter="wipe(down)">
                                      <p:cBhvr>
                                        <p:cTn id="18" dur="500"/>
                                        <p:tgtEl>
                                          <p:spTgt spid="37"/>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p:cTn id="23" dur="500" fill="hold"/>
                                        <p:tgtEl>
                                          <p:spTgt spid="29"/>
                                        </p:tgtEl>
                                        <p:attrNameLst>
                                          <p:attrName>ppt_w</p:attrName>
                                        </p:attrNameLst>
                                      </p:cBhvr>
                                      <p:tavLst>
                                        <p:tav tm="0">
                                          <p:val>
                                            <p:fltVal val="0"/>
                                          </p:val>
                                        </p:tav>
                                        <p:tav tm="100000">
                                          <p:val>
                                            <p:strVal val="#ppt_w"/>
                                          </p:val>
                                        </p:tav>
                                      </p:tavLst>
                                    </p:anim>
                                    <p:anim calcmode="lin" valueType="num">
                                      <p:cBhvr>
                                        <p:cTn id="24" dur="500" fill="hold"/>
                                        <p:tgtEl>
                                          <p:spTgt spid="29"/>
                                        </p:tgtEl>
                                        <p:attrNameLst>
                                          <p:attrName>ppt_h</p:attrName>
                                        </p:attrNameLst>
                                      </p:cBhvr>
                                      <p:tavLst>
                                        <p:tav tm="0">
                                          <p:val>
                                            <p:fltVal val="0"/>
                                          </p:val>
                                        </p:tav>
                                        <p:tav tm="100000">
                                          <p:val>
                                            <p:strVal val="#ppt_h"/>
                                          </p:val>
                                        </p:tav>
                                      </p:tavLst>
                                    </p:anim>
                                    <p:animEffect transition="in" filter="fade">
                                      <p:cBhvr>
                                        <p:cTn id="25" dur="5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left)">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animEffect transition="in" filter="fade">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ppt_x"/>
                                          </p:val>
                                        </p:tav>
                                        <p:tav tm="100000">
                                          <p:val>
                                            <p:strVal val="#ppt_x"/>
                                          </p:val>
                                        </p:tav>
                                      </p:tavLst>
                                    </p:anim>
                                    <p:anim calcmode="lin" valueType="num">
                                      <p:cBhvr additive="base">
                                        <p:cTn id="4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30" grpId="0"/>
    </p:bldLst>
  </p:timing>
</p:sld>
</file>

<file path=ppt/tags/tag1.xml><?xml version="1.0" encoding="utf-8"?>
<p:tagLst xmlns:p="http://schemas.openxmlformats.org/presentationml/2006/main">
  <p:tag name="ISPRING_ULTRA_SCORM_COURSE_ID" val="82ADB108-2F67-4B4E-A97E-19ABB6FAC58E"/>
  <p:tag name="ISPRING_SCORM_RATE_SLIDES" val="1"/>
  <p:tag name="ISPRINGONLINEFOLDERID" val="0"/>
  <p:tag name="ISPRINGONLINEFOLDERPATH" val="Content List"/>
  <p:tag name="ISPRINGCLOUDFOLDERID" val="0"/>
  <p:tag name="ISPRINGCLOUDFOLDERPATH" val="Repository"/>
  <p:tag name="ISPRING_PLAYERS_CUSTOMIZATION" val="UEsDBBQAAgAIAJCuo0gOaiROYgQAAAU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fX86rDKGThs9wheNtacp3D1kG3XkjybdAwY9idzoAHsU173ZQwug1BmOHoFGqZncKd0YyX11AImdZqEIp1tUnAepj2++tlUytZiCGyT2sl5sCMzhPsefauDeRTMr1ue2YGN4p0e+lWcOnuC+ZOcQB19is8kcl6IKBtTbsqBERv1/c033zbqe5Wlf3D4vD1g/8v/gdQSwMEFAACAAgAkK6jSAh+CyMpAwAAhgwAACcAAAB1bml2ZXJzYWwvZmxhc2hfcHVibGlzaGluZ19zZXR0aW5ncy54bWzVV91u2jAUvucpLE+9LGk7unYooaoKaNVaQIVt7VVlYkOsOnYW21B6tafZg+1JdhwDBbXr0h+kTQgRn5/v/J+Y8Og2FWjCcs2VjPBudQcjJmNFuRxH+MugvX2IkTZEUiKUZBGWCqOjRiXM7FBwnfSZMSCqEcBIXc9MhBNjsnoQTKfTKtdZ7rhKWAP4uhqrNMhyppk0LA8yQWbwY2YZ03iOUAIAvqmSc7VGpYJQ6JHOFbWCIU7Bc8ldUES0BdEJDrzYkMQ341xZSU+UUDnKx8MIvzs8dp+FjIdq8pRJlxPdAKIjmzqhlDsviOjzO4YSxscJuHtQw2jKqUkivFdzKCAdPEQpsH3oxKGcKMiBNHP4lBlCiSH+6O0Zdmv0guBJdCZJyuMBcJCLP8LNwfWnq17r4uy08/l60O2eDU573olCJ1jHCYN1QyE4pGwes6WdkBhD4gT8Bp0REZqFwSppITZScs05d0ZDJSD3hRa0UTpktENStlKN/g2XbZDcxWgEgYhZhI9zTgRG3BDB46WytkNtuCmq3l6VRIAF7cnQeR/fm/fZiROSa7bq1oKjXc7jxjdlBUUzZZHgNwwZhSB+m8JTwtBqcdAoV2lBhfYxSAsOFiecTRk9KnI6B/yToSswkVrQhF7NBDPewnfL79CQjVQOuIxMoLOBzrXHrz4LOCNa34OShY9b/bPTZuv6tNNsXW65AAmdEBk/ExwKztLMbASfzJBUZqEH6YiJ1awoCuW04JWJrfryMmieWuHL/NbFWIHeYEk2Y+U5hfmrB6XNJmRSDKIbrgIaRpBDSTwmMGJYF1xaVhYwJhIpKWaIxLDWtBvrCVdWA8UPsIfWL/fQ6yMui9MYVhtYzCnLS0Hu7O69r+1/ODj8WK8Gv3783H5Sab7we4I4c37jnzy58pdr/+E2DAO3pR9f2ia3/+bO7l20vpbJa6d1OShV0la/FFy3jFT3cxmpC/+S6a28YEq5AEtp7IcM1pLgKTeMvmWLvaBNXvVu9z22mTbZYMyvGY3/JmR/Wl4T1+6FYfDoxdVxUi55ColwK3F5223s13bgpvkoq1IBtPX/Do3Kb1BLAwQUAAIACACQrqNItfwJZLoCAABVCgAAIQAAAHVuaXZlcnNhbC9mbGFzaF9za2luX3NldHRpbmdzLnhtbJVWbW/iMAz+fr8Ccd/p7pWd1CExxkmTdrfpNu172po2Ik2qJGXHv784TdYEKPSwJhH7eWzHsc1StaV88WEySXPBhHwGrSkvFWq8bkKLm2nWai34LBdcA9czLmRN2HTx8af9pIlFXmKJHcixnA3JoQ8zt58xFBfj2xxliJCLuiF8/yBKMctIvi2laHlxMbVq34BklG8N8urHfLUeDMCo0vca6iin9TXKOEojQSnAlL6vUS6yGMmA+UhX9jOS04c6f/sD2o4qqi1t+QlliNaQEuIiXy9RhvHceI9fZY5ynqDhrzbQL59RBqGM7EHGzu++ogwyRNM2/9MjjRQlFjTmnH/Edw4TpDDjh1ldoVwk4IUw0MVXcOWxd70LQO5rOPcpjqsU7AnrerAQ8NEzBgstW0gTf+psqhJvj6028wGLDWHKAEJVD3oyST+RVnk3sa7H/YE3yovQl9P0kFfB2hpWXcKBu1jf41erW7srQqfvuiBDCTunDFLslT3yt6nrETJQ9shnRgt45Gx/nMGhqSP5R74l7jnP199YgRNzLJzVn7wVIz3g6KogVafwmFoUsFCYzgutAd8tTayuSyk5yinlZEdLoqngvxCX7e1lVJocGFyvne6sVFPN4FTD2RzNmg7LZc9xPzpr3JDdz0J/ue480WaL30yJ1iSvavOzpKYTxzNjYgozTU4zcE8aOMh7vhEBx8YeItVEbkG+CMHGhuFCgxrrXnTDNQRPk6AGaXK6yqlzcqr8vK0zkGvzahSUr3Ks7IAVLStm/vQrhTcoDhgD1o6qK+OPE/rel4HCNQEQmVe+a7tDZ6lbpimDHfjhDxT2ykN3S5Xp0qGGW+oH2Oiw5ZxmVE+6XdH3SrxDAv0J/KtJK3J8YBnR9ppkyt4smny/hvtcosXs1xk2X7jJ7Nn1UuTY2I8raJT47+Q/UEsDBBQAAgAIAJCuo0g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JCuo0hocVKRmgEAAB8GAAAfAAAAdW5pdmVyc2FsL2h0bWxfc2tpbl9zZXR0aW5ncy5qc42UTW/CMAyG7/wKlF0nxD5hu6HBpEkcJo3btEMoplSkSZWkHR3iv68OX03qjsUX8vLkdewq3na61WIR6z53t+6327/7e6cBalbncO3rokVPUWdGJAuYJSmIRAILkOJ49CTvzgRlzKQznZcfaGtqfkzhP0suTB3PCAtNaIY6XBDgN6FtqMM/J7FTq2tfU63R89xaJXuRkhak7UmlU+4YdvXqVr3EAFYF6AvokkfgmQ7caiPPjg8DjDoXqTTjspyqWPXmPFrHWuVy0ZZ/VWagq0++3gP9p8HLxLMTibFvFtIw8WSI0U5mGoyBQ97HCQYJCz4HUfPtu/UH6hk3CwroIjGJPdKjG4w6nfEYGl0ajjB8TFZejW4OMJqchY3dE3e3GB4heAm6YTW+x/BAleXZPz5gplWMHWmgzZ6fUKH4IpHxIXUfg+Twsmjb1r1zoe76Y+Y9IRU8oRX1/NK22RGChgCtN5aOeU2Qd0rZCUqURA5FaNS0Kug5YsM5gvvPLuPW8miVVuOhGo5VG7heg54pJarbf126Z5irs/sFUEsDBBQAAgAIAJCuo0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JCuo0izv7NQbQAAAHIAAAAcAAAAdW5pdmVyc2FsL2xvY2FsX3NldHRpbmdzLnhtbA3MPQ6DMAxA4Z1TWJ7K0L+NgcDGWFUqPYAVLITk2CixqnJ7sr3h0+vHfxL4cS6bacDn7YHAGm3ZdA34nadrh1CcdCEx5YBqCOPQ9GKR5MPuFRbYhQ7OM6cazi9KVb4zF1Ynr2e4RNuPFu9DcwJ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kK6jSIyYS/o+CAAAjyAAACkAAAB1bml2ZXJzYWwvc2tpbl9jdXN0b21pemF0aW9uX3NldHRpbmdzLnhtbLVa627iShL+v0/RYnWks9IqXMwtK4aVL01iDTEc7CQzu1qhBneCFdvNsRtmOOLHPs0+2D7JVrftYBMgdmYWT6JxddVX1XXrCxnEL16ob2LOAu8Pwj0W2pRzL3yOh39CaLBkPoumEY0pj+sHyqMXuuybGT4xQQNqzEnoksjVxWg8bKCR/KB+T+0bfXhra+0W6rVxC/eRgTs6jF0rxrWiw5jRauqD+hFEghvRJQ35adRBvTD6VsAMYxpxM3Tp96FS5M4PFWdwExHXA7542G2LZ59p3Rtt8aB2s9Pr4H1LVRSli/SO0TQa+17vuqc2EW60Ow1lr/VbSktBzU6ned3dN3utjgJvo+suoLTxdRe1e+12y9i3cAukkapqRkvf95TrZlMFbbh/re9HI63XaKBms6m0jX2nq4y0BgJuBTBUpS8cqBiKpnT3qqY2+woa6SNt1N5jA3f1Duq3cLfR2Lc1TWk0Ds49zC7vrgO19HQyd74DeDIEJ0dFbtVPJNdguYkiYHZosPYJpygkAf1UkzkZcpmx6NclW+/+UksTVCZzxp7ZVaQmRCALsOEJrEFdjmRs0q58YeTpyHM/1RYbzll4tWQhB6irkEUB8WvDPye5k86sjCTb0qiK3BNZ0oO6nvyUFUt1QT7Dc0loyYI1CXdj9syuFmT58hyxTeiWMnO1W9PI98IX4G5c93R8UZHvxdzkNCjYh/viKS+2hnjGVJjXxeIpJemTBfUzjQ35qSB3UPm+R45Et17scSmqNsVzSXRNnmkxAH1VPJdlQtBSjFpPPO8LcfqdA7siyr91kd0nOxoVlSTt8qIUW2/WVfNpHbFn4eyi3PuBfpXzGXSf8FlY2BBPKSExQaGwVJRSt8n5G0eM6etxLxkEoAWCm28uKUlCTrW5PrmbqtbX+XhyM5lr5k1tqCdViURZ/trq9r83O13oXKlcSST7Th2Pi1hIgnUa5bAsZzYZzwEQj+cW/uLUhuJ3ZdHJvTM2LVwbpv+pDDCd4YfaUPwuI3o/m2HLmdtj08Bz055bE0f6ZYwdbNSGX9kGrciWIs7Q1qPfEF9RBO3ZiyiKfc+VA6Jle+GGltBnTO5U05rPsO3MTN0xJ1ZtaLMo2v1VIpMNX0HyrEiMXC8mC5+6Ui2kiBxf51co+MdXHnCygHjhVRntM/XRtG7mzmQytufYMjJKbYhDFxkREZqqA81UG88AIyKwjn9MfC6zTyIg1fcrg9yaN7dj+HGEIbfe88qHH/4Ba6YYQjKlYQlBSBw8g6yz7cfJzBA+BIWIoDWJ428scgtJkw9dCWzT0ieQmrqTw3cETIYNgffCJaQOXfISeHfYttUbPNcmXyDHoTYnFYUmn6EkP1cU+optqCFslxCz1AfzRhUVIcowK5CsBpdE5Lu/Q2S5BDnhza3HNjFQhIehTGQ1xleVNdn4t3sIpKmOz1R7AgzOlm/P3paCKZELy1wJXdCGdGyI7Prt3vzHfKSaY2zMId2MyePckV1SKA3IDoWMI+JuSbikaEGXZAOVsIMx13PlmIi8NOH3jfcHIjztP7+krcsy8JdfPmBSoeGdsAz2y6AMtilr/p524bZ0Bh80ROT6WSvKOODDJtg6ttSZOfk5IYq9YOMnXfpnBOrVuKrBeteOH/dX+bD9H4yxkxasmdDRNI9VEsKwEoslBxZPv5KgaY1AXXpYhIYvTqiVAKxJimEx9AMwD+C5giEP4NFqEI9Ys00HNluPdCFOHyWEZa0mUTsdb3FG9Ckc0F9LdUGfGOyXfEq2yUYG1i4Z/jJRzm2VCkuLYzpjMNwCzOckqQDV9wJxhioHe3+HM1ckq0FhPo9s47uyun3vRa4I4OdNQN/uw54iFkiqT+Isr5NF6e8/aEgyxVmid1ptA/FaoKVjlavPH4qYjdWZfjvXVUvH4kQh6tkvLwfVIXwyduz5WNUEApRJQPhyBavwkzjnlcdKTgQGHqmAl07epiRarv777/+UhzmyJ6GilPq3qjhQ/KJr4le8f1qM0/hfJXAcVSuKypeSgumBKhMtf75yTEjQn3JkIcmyFLBAXHGVUg0lkIZRdRxVv72DKrFlUbBNBHvBiiB36uwzND65168N70j0Ao3TYcyvCiQ9L3KTV7bhcMTdcN8LaUXxH16JxOQdczpXDUOe/aFGfW/5kiy/Lhxg0ms+5LPnKnj6rWpBdz6CpK7Hq2PKxS3rWtASkvdDQ9ieXOteCYcLFZ9AD+eF+5mQR8yfiputt1e5wCAu4iCNhzwSR/rsLc8Rr9i3NHbDJ+LHwJYnHbNOwYap2CymkEXaMfdM1I6bx00px4wPzId1QU+mk4Mu0o+ldF2TN795Ba+0N5bDMSsdypl+IB7zW/Q7f8OfIx7z22JNmcC57q1Nx0N50ew6TiNRnl4mdsBDQ9mlUp7srcgjLBiLa9k4N5GUUOQMmEuHcm10vICm5SxoeYPrZywehK/blzshs9jJacfia4fCwCF965fzd8A97tPzyS3nASWYd7V8P1UBKc+pEki+Pjh2RkJFfLemn2pwECHLlej0cQ2lGJ9qwp3JNzTn5NZZPxPtLCcprbksGsh+Ltt5JZWh6OLVVLGk2C8LDepv/DSoX4rQIIU9H8BwEyxohCEHPOhyaYSKxDz7KrsKe5A70iO5M6N5AL4C7BDOSFkl5AiFxJLbqqxakpf8OOwtuefTLc1aVY6Qc87l+Q9iqI7Lya3yMX3i+fROKZWrIO11h1ws9sAc/ayUPJHllRyNVCw6ThaxnP2JbpUtPgcbTyxHWZsW6Z7v0IwfRb1+QhXwnvP+oJ5fZqFHvfmW9ZgGooB39m8O/gdQSwMEFAACAAgAkK6jSCqKN+aHEQAA8GEAABcAAAB1bml2ZXJzYWwvdW5pdmVyc2FsLnBuZ+3d+VeS2f8AcEszJ2eizcwsbZq0xQXUGjMXWmzSkXKd1FLR1GwzNTMUWVKnsUUldcpdmlzaJW3S3MAlJdSgCZXSlAqFEJUQkR0+9J2az4x+5g/4nvNwDni49znPva/73NUf3lzyOrDvm0WrF2lpaX3j7ubqo6WlA9PS0o7T09WkqHZb7tP8mRfvs2+3VhV1DVfzRSdq1/5dWlrVOH1F2ALN969i3QLjtbQWt396zyPH3I7Q0gq74O66yy8xZGIIfuVBpJIsUOajtJzPH9AGteV+tHya9SNk04+uznrL59ssmXgGKf/ouv5F2jL9+Xt0Lnl5KrRTkJWBFJlobZNiSH7uQT2fdujRUcI2JuOX/fUcWml9FaOnNIlP6yE+LlBIpume9vxm8TC7BDFcL5Gyi2Jk3K9XhZ6fp/v3j7c/rF6lLDvkti2bizvMgrpI3qYZS7uuuNw01P4a0qL194/7Nl7REYoneuamWEV1wM2Vtv/MhrTsTNbucxsjP6BB1U3KsPt3YCb7MiNmlXcjPeWEWd0Y72xQIk4fQZss+Gf2+ZRI7b4fTyuVfKwhDFY1p7rnU8Df+FnUV1ha5ZlFjWTMzv8QuRPivcTAVXd2Rr7REliTd2LZnPvNay1n/PwsogdtN0tz1fghxHvpT3Nv9RBCuZezjNMzt+yWNte9fkuNZpfR0lbuv9R355D97Batn6e/3MB7b8ScOunnNm3ZHEfNmG0P0bWE+bkaZM++XpOMNLBZ0AsgAASAABAAAkAACAABIAAEgAAQAAJAAAgAASAABIAAEAACQAAIAAEgAASAABAAAkAACAABIAAEgAAQAAJAAAgAASAABIAAEAACQAAIAAEgAASAABAAAkAACAABIAAEgAAQAAJAAAgAASAABIAAEAACQAAIAAEgAASAABAA4v8RIkXaNvKI5jIo+R/RAs+nqO1ju8MS0+bG0dM9bb8uP+BVwCqb2WEBW3rOh77PbDNeMCeioJ750YNHD85OhcT+e/v+W/I12ObIOXV9dh5MmWc+v2zn3RezylirKTr1Umib1uwq+QucYS7SkdznHuDm35OmKBvtcU5Tz9gpC0221+NFZ/q6/cFRzU1rx/IY3qP/LNDaHqJEzayA5gXLbfs4jSJhHUkZPe0Q06wSbWVxGSrMLUkiWVUMDclHSd6lF5mqJeSNhm7WjU3IJN7oTFa7qck/YynCtflE+SRFVaH+dtdNF84DRjTlnDO1Hu1CYgedgFSzRfAdeGk7K3TqTTyt5CdLo/TDYARy+0kT9QXDkFe9tG04ebupKlZIdeSjJuLgaFHfczBGcOUKnuYiH7/LecwWC7d3Y5c0CTqN4SVKPlYtH6RikGBRYiP10eSpN0yoWkobNAE3M4J/qHovDkAGmqCn/3geSeD8VlqFLDi6t3Zc/sJROE3N//L0c1JkHtO+ykWXtnmHcuNKk9gFHTQzXtz1Ulq9S9PkzN30ZXEQB8bqn8Din0jVjI3ViKEERsfG7pOl4mbxsPwx+d4rH1IIvphBi8EIiwzVjWxpUnG7WuveI4KXT5SqmY/mv1cz6g9KViG8QY3yyUZEZxWyAVmMHEA2xYFHb65/qgcWqfMmTxVlC2rWTiUHzdT08g4R9gS6XG8OB9PvP1uMPRxQw333V4Wpr3cqR4dYOCgmPLz14hoPxNkqm4iJ7mAE6hoz57vF5ifhL3xRTWZOlHbe8h7ZyBMVYj/kTiSl1jP/pDdEuSHhvlZOXgdrUpzO0PuWpTgR7J1drkrW+UXw8HJ4gr+IaVDfWZL51taE4JTR4b3gIvf9iDFT0tn/wbb0XF42GotDru28ya3JqwjhvJMGtI7suH6cfCg7ST7An+iud7D/3K+2m2mLmq08BfG99zAF16mKu1iSLwqTwPDgPJx5l0opZX6VhOK2DbR442NppJHwQbPA/CCmqSWrO6hS7BX2myrZpGbLhgzRvguEpXu3pMLwmMTbXjbwKxlmf1TZU4N/mFE6j4ktbnmAuy9u8QAzBxBbBk34n2oSkL12akfyAC/58Ll+auGXDm7nxRx8vwJaDe3s/n26NjaDKewt5QzwOTVnD4piWyNoobaLEdGQO6RWPBZ7RbqgbyM3vOMhe8qJGoaFnGpsXApjC0JXw2oXXK9Pj8aRVmw4Z2QEphNJ5IG8SO6o49PBhOblziOR07+nNzs7QDnkz2Ph1rEbRCeWOZaZIyW/9kDEBpvmMbnMW8StUVzLfqcgSH1laM1Esm+G/t2rPiBDjyoxqMBX37wxQ8+cp349tY0/7UQVEUscYjjPP98Q8bJlv8r81uDNpy8DmdyrcSUkrJJO8eBUT8e2jqxOdUdvplbx432qy4mGXYUxeg1nC0xKlWF+8IN2mX50fpgPyUXJwFUy2yOQVJGZHx0rPYYC5coeC5RenSz4jDPM2u7MB371TGQ1hKJITI4P+WsaPG6cOPGYMYDanBUja1CCA+FYpSjtJmWtvnnRa9zx4w3jYekr7oQ37TksNHPIU8Y/EF1KWpArIIz0qk/Lb6XjBDUIbGkC1cCmU1xWgHH368hpyFt06LsTmedtlZUE+q07HLvM9QY7Kj3tQJvoQritbduBqWQYicsrzBvtTaWYqj6mP8C29MnTg/kLG4pmZPiZhdGTZOXnKRetm6UkbDWZSuLa4M9RXtlg+b6o4XTVycJUSop+ruznxAbXV7pnGXmHMsAdd9I9sdbOpAr7+SC4OusJtYE4UoHJ2mlLJazvSAyw2tdJ8NQUe3EzS1CJsH//g/P93V2R6vnPX+ad6uu+rjJhFRH7u5vZkfWWA2tObEniBPJ7hzHyiSunGya4OrkiIqjZ3pN///NC9jbomzVTnnoM+JvnWNWYP0k2Fk6XPUmSfTSEo+KEvb6e0RiVEM+cEfBqOb6kGYWQBkddaJWohbgkXlJf+xg2F1fGi8ubtEBjRBKRZk7Yjh4Q2PbzvEkhBHoVo84khOMPwpeGK5HOTJlItiaUQecnr2SNOo/IC/TMF+rmml01mQQZ6bocVmYRhwUYGfcWPLOH3f1IFtP6dPDXus1/BdK11YxVi5mvtFnH2XABRJXsmibLT2Dg7Jko4T1mMoPVC1/cz9/mMlmivpLDJ6lVHblZq7KbrD1ijCnCQjx561u/p7dNWYxOeOLp5BKe1A9211S0A8eoe++uXMWpFnqpxeeDecLHBBqRSXOFLIWttBh5aVySLtc+SWmJ5D+zTiZvyn/4OKK73Sjs8/p3J6VuGMm7EWCrSj2NWgY9uITuOb4PUoBZBo9jaSY+otVZGP7oILkdq+TBwSbYhuHbHF/olsL7mfPo5MPI5FecpCwcgycy9iRZ5AfNKMj0Xl7wHxE6ZUmrVnMcm9PQIZNS+q+ZFcICaJCmPke2brbF8UHVe1IpAb/2qBGDwojMbX+F/a1LuSfxj6u9kFUtu43bVbcgVyaCqgS4ugfW1zXXB8NYbh25Mm/4+xrPDQFTJJqwWLWAc9FVrpMrayY7ZO3tqh19Vp3q/jpgh2mr67pL2eW3nTB8aHntECm07Wex/l9jLGHVq416Pfijlk5jy8Uyh91uVusrW8tduKZMRLhqe/idmuj9zpk64ddsiWqK3iIhmB4oR1qVCAY4dnAkg3cIfLikVaKyEDVYod2pKDPb9d7OE2erbZXKLAPYmPhT4Rv0zDUrN/R7kmIUDN4Jw/YT+tpfts9IVFc/nNgJCSPdQxPs5X9WJ4iQgk5tqQ2tsTqbEROww+U30+oyk7rdu9HqHG5eXgaccAyidAjGZbzwUTsS19wiRkQyGeGUQRcawjKykxdM4FRdoCgSHjBOypIPkFZEMfLe6JnDMazOzW1JrQOih2jrRKfny0oFHy9/e0GkkvOZTjOvwos2lia+r8WDoIqP7EamcrKDpbeRIV8cO7EW2URvMGwd+X2yfTBd/mWHVHTibfY+k9eO32fgAjn6uVLSQTt1TvFSEDsulOtxZkxchLHrFYxuF2LdzaVrErkhuZxtzril9p3iYCO4jx0839JZfdkqPNhWrbJiHccZwLo6X0oD8i0tYS6yD2XPxSS1cv/e7NQGHofuCUULtoueiLZyW5NRWLcE21g3SAGxzITeGUwj0AuQwc2gsC9bKeLpt9f8Q+pzQs+8tl8zpJlSO/Ne9qivFW9jPjnb4PdaFLnF49sjE26hE8LXM2YOopP0C89qwZT6cSmj5qhr+fFNher4HvIi88jv0EWC/fCoeRX9G0AukrcV1RGrvcfieMdfpoklqvO8iNAJR7Y3h9x2SpV1CCI4R+dOdPK6HP9cJeRGiZrdH+iyuUf31WD1j1TJqnP3rc9peoXTzYxId2cVqqJmhvWBt8hcJM/ALk48DCnAuh9QIhZky8YyZDUVAmevMWkGI1kFnr/2u/xfL6GHS3Vy3SFJrEx7a2Ivu0azkUgfiqc5F2meEaKIpJyIwZS+NlKw7Un1kpcWUAR+V3PaIKeke/p4DmJatPiMYnn4YGnVsM3h/HFxa/tv4g/cks8V/bo4LcVTs2U98lU26usd6DeyDeqaWG9TUwarR21WtEiLZdzaLxxcCeok7MeSLn/FYnDUT0/LdlgOecoUnTwbKE72snjpnrG4sXeNIcwdBNmVP5CSabxX1S1jWpQs0o2FAmXuYyVY6Uce4Z6qdQ6CFGiG5NEqkbMH27vcWuyJldE7aDK1MB06/WJPEV4xsvEIpaAjZ+mTpzmjob/THPPQaZR82UQheJG5i5djb9mtqIufu17M2wd1wwOO+ePLDQ6MHr9+Ct/VnVQCJvMIJKK/5Z1HTeGaXRHo2IQTV7MNbpREZVfuKl/0CuXgQ/oeXVwoRskHmSthOrnGjX6BSHLj9EceMhmOdHBSsLGxI1lDNp8b52ttcPO0T+OxmhF1g4s19BqTU88pHXS8rmf+iA8/w28WY6Kda3jdp9gWuTFo3mHNmWB9/riksoshWhzPBemBxPNWfNmSv+hu0Uyaw1sKLaXEKly35zvxHaxBFBPcYcQ5FmYr1fGEcKXOASh3KlfTS4j80DzV+Y8fQ0zX1ceIv2w9TDGSd7uYtAgmzoPfS7cqIPmCGSUSNBMtHkrrN1tp/oj0DfNTj9Y0rkWuVGwjMHPgrD2kk8tamLuHyO0fQFSJki2V8969czl25MtgkRnd5odVz4R3xWObzJgclewBWgpPnnhsIX3T0haxbP8YfuHwzH44HCMdJdx0V6qjmdOPVUlhmi6d9Mvy1hFJaznxXOyEYx3alP+C4Bkka+9ol6NjR6lDDn/W2Z7ckoByauCTq/2lZz2OEqbEO/o4Cdfwhk81z0dVKVm1kMSOwasVHCgcBbo8jTdQURHER1IRAWuVX/xODJF2w1Vnwkn8Zz9duGGqeLtwIeN1uOe3vIlGDK4Cuk7zvFAvWNZDZp9buVx3zEI7S1DPvuNEk5Wu9YjywcVvAfNtQrIaWBV2biYmC3PjreJPWtBxmOmy5+0gaNOOwl5WP31D+mRcczxfs1f85eMqrFufsOkywXM8cWNIFP/KlyUoNyVcbTZsM3/nlBMDRU2uwtMIDunhCrMTa2DUpYFnYj8Fy68k5lE+9WmPMsp/p6yS4T8Sg5WtXX8/KHKO3VDdnAginXhfc+zhTPxwvAKFibZ06ITf7GwtH96UJbLvOLl4PboYrZqpn++GhubKfH6WMaV5HxTjUdBGiW0WMj/gPehyvCKtrbvH6r/HPn9tzrR0vJCGpdOSGkmqS/LmVPcp42IhizjVZVG0zxR91lf95uN0lPKQ83gx3B7cCF03+8j/KnonpEBJb3uYmN4654Cr6eFHNrfPSbbTZNgvilkx5ywOAZmrZQzSmsv2X+vO/fEAj/8L1i9nqs+tG970b8H6RR2G8O1L/se9W1rydO9eezOg4Kdfu8RX8Rx32s25IsowsxwTpJlzBJo+ts/dZ/mcf3DceJBy4jsW2b+1HPNOs+Dw2UIaNCYZ8mNhYdfs3yeAavftvnsJhlWYFhB7mn9T60K1NC/3vQdcq3aHpv4HUEsDBBQAAgAIAJCuo0iV7pF+SwAAAGsAAAAbAAAAdW5pdmVyc2FsL3VuaXZlcnNhbC5wbmcueG1ss7GvyM1RKEstKs7Mz7NVMtQzULK34+WyKShKLctMLVeoAIoBBSFASaESyDVCcMszU0oygEIG5mYIwYzUzPSMElslCwNzuKA+0EwAUEsBAgAAFAACAAgAkK6jSA5qJE5iBAAABREAAB0AAAAAAAAAAQAAAAAAAAAAAHVuaXZlcnNhbC9jb21tb25fbWVzc2FnZXMubG5nUEsBAgAAFAACAAgAkK6jSAh+CyMpAwAAhgwAACcAAAAAAAAAAQAAAAAAnQQAAHVuaXZlcnNhbC9mbGFzaF9wdWJsaXNoaW5nX3NldHRpbmdzLnhtbFBLAQIAABQAAgAIAJCuo0i1/AlkugIAAFUKAAAhAAAAAAAAAAEAAAAAAAsIAAB1bml2ZXJzYWwvZmxhc2hfc2tpbl9zZXR0aW5ncy54bWxQSwECAAAUAAIACACQrqNIKpYPZ/4CAACXCwAAJgAAAAAAAAABAAAAAAAECwAAdW5pdmVyc2FsL2h0bWxfcHVibGlzaGluZ19zZXR0aW5ncy54bWxQSwECAAAUAAIACACQrqNIaHFSkZoBAAAfBgAAHwAAAAAAAAABAAAAAABGDgAAdW5pdmVyc2FsL2h0bWxfc2tpbl9zZXR0aW5ncy5qc1BLAQIAABQAAgAIAJCuo0g9PC/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o+CAAAjyAAACkAAAAAAAAAAQAAAAAA6hQAAHVuaXZlcnNhbC9za2luX2N1c3RvbWl6YXRpb25fc2V0dGluZ3MueG1sUEsBAgAAFAACAAgAkK6jSCqKN+aHEQAA8GEAABcAAAAAAAAAAAAAAAAAbx0AAHVuaXZlcnNhbC91bml2ZXJzYWwucG5nUEsBAgAAFAACAAgAkK6jSJXukX5LAAAAawAAABsAAAAAAAAAAQAAAAAAKy8AAHVuaXZlcnNhbC91bml2ZXJzYWwucG5nLnhtbFBLBQYAAAAACwALAEkDAACvLwAAAAA="/>
  <p:tag name="ISPRING_PRESENTATION_TITLE" val="1"/>
  <p:tag name="ISPRING_SCORM_RATE_QUIZZES" val="0"/>
  <p:tag name="ISPRING_SCORM_PASSING_SCORE" val="100.000000"/>
  <p:tag name="ISPRING_SCORM_ENDPOINT" val="&lt;endpoint&gt;&lt;enable&gt;0&lt;/enable&gt;&lt;lrs&gt;http://&lt;/lrs&gt;&lt;auth&gt;0&lt;/auth&gt;&lt;login&gt;&lt;/login&gt;&lt;password&gt;&lt;/password&gt;&lt;key&gt;&lt;/key&gt;&lt;name&gt;&lt;/name&gt;&lt;email&gt;&lt;/email&gt;&lt;/endpoint&gt;&#10;"/>
  <p:tag name="ISPRING_OUTPUT_FOLDER" val="F:\我图VIP设计PPT上传\10月份上传文件\298"/>
  <p:tag name="ISPRING_FIRST_PUBLISH" val="1"/>
  <p:tag name="KSO_WM_DOC_GUID" val="{5a7da416-eb5c-48f3-95c0-c58271cb90ad}"/>
  <p:tag name="COMMONDATA" val="eyJoZGlkIjoiYWNhZWI3MGRmM2JiNzcxMWZkNGI1ZmEwYzk0MjRmNTEifQ=="/>
</p:tagLst>
</file>

<file path=ppt/theme/theme1.xml><?xml version="1.0" encoding="utf-8"?>
<a:theme xmlns:a="http://schemas.openxmlformats.org/drawingml/2006/main" name="Office 主题">
  <a:themeElements>
    <a:clrScheme name="自定义 103">
      <a:dk1>
        <a:srgbClr val="000000"/>
      </a:dk1>
      <a:lt1>
        <a:srgbClr val="FFFFFF"/>
      </a:lt1>
      <a:dk2>
        <a:srgbClr val="000000"/>
      </a:dk2>
      <a:lt2>
        <a:srgbClr val="FFFFFF"/>
      </a:lt2>
      <a:accent1>
        <a:srgbClr val="0063DA"/>
      </a:accent1>
      <a:accent2>
        <a:srgbClr val="FFA021"/>
      </a:accent2>
      <a:accent3>
        <a:srgbClr val="0063DA"/>
      </a:accent3>
      <a:accent4>
        <a:srgbClr val="FFA021"/>
      </a:accent4>
      <a:accent5>
        <a:srgbClr val="0063DA"/>
      </a:accent5>
      <a:accent6>
        <a:srgbClr val="FFA021"/>
      </a:accent6>
      <a:hlink>
        <a:srgbClr val="0063DA"/>
      </a:hlink>
      <a:folHlink>
        <a:srgbClr val="FFA021"/>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4871</Words>
  <Application>WPS 演示</Application>
  <PresentationFormat>全屏显示(16:9)</PresentationFormat>
  <Paragraphs>202</Paragraphs>
  <Slides>23</Slides>
  <Notes>7</Notes>
  <HiddenSlides>0</HiddenSlides>
  <MMClips>1</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23</vt:i4>
      </vt:variant>
    </vt:vector>
  </HeadingPairs>
  <TitlesOfParts>
    <vt:vector size="34" baseType="lpstr">
      <vt:lpstr>Arial</vt:lpstr>
      <vt:lpstr>宋体</vt:lpstr>
      <vt:lpstr>Wingdings</vt:lpstr>
      <vt:lpstr>汉仪雅酷黑 85W</vt:lpstr>
      <vt:lpstr>黑体</vt:lpstr>
      <vt:lpstr>微软雅黑</vt:lpstr>
      <vt:lpstr>思源黑体 CN Heavy</vt:lpstr>
      <vt:lpstr>Arial Unicode MS</vt:lpstr>
      <vt:lpstr>Arial Black</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池塘小翠鸟</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池塘小翠鸟精品资料</dc:title>
  <dc:creator>锦上添花</dc:creator>
  <cp:keywords>池塘小翠鸟精品资料</cp:keywords>
  <dc:subject>池塘小翠鸟精品资料</dc:subject>
  <cp:lastModifiedBy>耿伟</cp:lastModifiedBy>
  <cp:revision>3</cp:revision>
  <dcterms:created xsi:type="dcterms:W3CDTF">2023-06-01T07:06:00Z</dcterms:created>
  <dcterms:modified xsi:type="dcterms:W3CDTF">2023-09-18T02:27:23Z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2052-12.1.0.15398</vt:lpwstr>
  </property>
  <property fmtid="{D5CDD505-2E9C-101B-9397-08002B2CF9AE}" pid="3" name="ICV">
    <vt:lpwstr>39ED83AB2F76455A9178E6FC0837FCAA_12</vt:lpwstr>
  </property>
</Properties>
</file>