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82" y="-82"/>
      </p:cViewPr>
      <p:guideLst>
        <p:guide orient="horz" pos="212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29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BCB4C-B5E1-4ECE-8372-56139EE77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54638-157C-4BF5-B29D-7120F38E58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D156E-BDDA-4BB0-98CC-34C5049C8E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z="1100" smtClean="0">
                <a:solidFill>
                  <a:prstClr val="black"/>
                </a:solidFill>
                <a:latin typeface="Calibri" panose="020F0502020204030204"/>
                <a:ea typeface="微软雅黑" panose="020B0503020204020204" charset="-122"/>
              </a:rPr>
            </a:fld>
            <a:endParaRPr lang="zh-CN" altLang="en-US" sz="1100" dirty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z="1100" smtClean="0">
                <a:solidFill>
                  <a:prstClr val="black"/>
                </a:solidFill>
                <a:latin typeface="Calibri" panose="020F0502020204030204"/>
                <a:ea typeface="微软雅黑" panose="020B0503020204020204" charset="-122"/>
              </a:rPr>
            </a:fld>
            <a:endParaRPr lang="zh-CN" altLang="en-US" sz="1100" dirty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z="1100" smtClean="0">
                <a:solidFill>
                  <a:prstClr val="black"/>
                </a:solidFill>
                <a:latin typeface="Calibri" panose="020F0502020204030204"/>
                <a:ea typeface="微软雅黑" panose="020B0503020204020204" charset="-122"/>
              </a:rPr>
            </a:fld>
            <a:endParaRPr lang="zh-CN" altLang="en-US" sz="1100" dirty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z="1100" smtClean="0">
                <a:solidFill>
                  <a:prstClr val="black"/>
                </a:solidFill>
                <a:latin typeface="Calibri" panose="020F0502020204030204"/>
                <a:ea typeface="微软雅黑" panose="020B0503020204020204" charset="-122"/>
              </a:rPr>
            </a:fld>
            <a:endParaRPr lang="zh-CN" altLang="en-US" sz="1100" dirty="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91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698A-D66C-4FA1-BBD8-F72AE9E6E751}" type="slidenum">
              <a:rPr lang="zh-CN" altLang="en-US" sz="1100" smtClean="0">
                <a:solidFill>
                  <a:prstClr val="black"/>
                </a:solidFill>
                <a:latin typeface="Calibri" panose="020F0502020204030204"/>
                <a:ea typeface="微软雅黑" panose="020B0503020204020204" charset="-122"/>
              </a:rPr>
            </a:fld>
            <a:endParaRPr lang="zh-CN" altLang="en-US" sz="1100">
              <a:solidFill>
                <a:prstClr val="black"/>
              </a:solidFill>
              <a:latin typeface="Calibri" panose="020F0502020204030204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/>
          </p:cNvPr>
          <p:cNvSpPr/>
          <p:nvPr/>
        </p:nvSpPr>
        <p:spPr>
          <a:xfrm>
            <a:off x="0" y="4393984"/>
            <a:ext cx="9144000" cy="2464017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4379546"/>
            <a:ext cx="9144000" cy="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hlinkClick r:id="rId2"/>
          </p:cNvPr>
          <p:cNvSpPr/>
          <p:nvPr/>
        </p:nvSpPr>
        <p:spPr>
          <a:xfrm>
            <a:off x="4127074" y="6264062"/>
            <a:ext cx="158481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9" name="椭圆 8">
            <a:hlinkClick r:id="rId2"/>
          </p:cNvPr>
          <p:cNvSpPr/>
          <p:nvPr/>
        </p:nvSpPr>
        <p:spPr>
          <a:xfrm>
            <a:off x="4370864" y="6264062"/>
            <a:ext cx="158481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0" name="椭圆 9">
            <a:hlinkClick r:id="rId2"/>
          </p:cNvPr>
          <p:cNvSpPr/>
          <p:nvPr/>
        </p:nvSpPr>
        <p:spPr>
          <a:xfrm>
            <a:off x="4614655" y="6264062"/>
            <a:ext cx="158481" cy="2113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1" name="椭圆 10">
            <a:hlinkClick r:id="rId2"/>
          </p:cNvPr>
          <p:cNvSpPr/>
          <p:nvPr/>
        </p:nvSpPr>
        <p:spPr>
          <a:xfrm>
            <a:off x="4858446" y="6264062"/>
            <a:ext cx="158481" cy="21130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015">
              <a:solidFill>
                <a:srgbClr val="4D4D4D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29790" y="1746885"/>
            <a:ext cx="5421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rgbClr val="C20F2A"/>
                </a:solidFill>
                <a:latin typeface="黑体" panose="02010609060101010101" charset="-122"/>
                <a:ea typeface="黑体" panose="02010609060101010101" charset="-122"/>
              </a:rPr>
              <a:t>消防安全知识讲座</a:t>
            </a:r>
            <a:endParaRPr lang="zh-CN" altLang="en-US" sz="6000" b="1">
              <a:solidFill>
                <a:srgbClr val="C20F2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76400" y="5444583"/>
            <a:ext cx="5791200" cy="41021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主讲人：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3098801"/>
            <a:ext cx="5791200" cy="705102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smtClean="0"/>
              <a:t>XXXX医院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 rot="1346123">
            <a:off x="6646895" y="1653793"/>
            <a:ext cx="883723" cy="1177842"/>
          </a:xfrm>
          <a:prstGeom prst="wedgeEllipseCallout">
            <a:avLst/>
          </a:prstGeom>
          <a:solidFill>
            <a:srgbClr val="C20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3414396"/>
            <a:ext cx="2141220" cy="14605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330917" y="3414396"/>
            <a:ext cx="1813084" cy="14605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500" y="3077914"/>
            <a:ext cx="4191000" cy="702172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 rot="1346123">
            <a:off x="6646895" y="1653793"/>
            <a:ext cx="883723" cy="1177842"/>
          </a:xfrm>
          <a:prstGeom prst="wedgeEllipseCallout">
            <a:avLst/>
          </a:prstGeom>
          <a:solidFill>
            <a:srgbClr val="C20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3414396"/>
            <a:ext cx="2141220" cy="14605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330917" y="3414396"/>
            <a:ext cx="1813084" cy="14605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500" y="3077914"/>
            <a:ext cx="4191000" cy="702172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 rot="1346123">
            <a:off x="5581047" y="1230248"/>
            <a:ext cx="883723" cy="1177842"/>
          </a:xfrm>
          <a:prstGeom prst="wedgeEllipseCallout">
            <a:avLst/>
          </a:prstGeom>
          <a:solidFill>
            <a:srgbClr val="C20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3400670"/>
            <a:ext cx="2875175" cy="28331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268825" y="3429001"/>
            <a:ext cx="2875175" cy="28331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76500" y="4338389"/>
            <a:ext cx="4191000" cy="702172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CF5-B834-458E-B210-A4876CB298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653AF-15A8-4C1A-979D-9917D4653C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/10/29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F987-B01B-4253-8E11-E9BFE6C1B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Estrangelo Edessa" pitchFamily="66" charset="0"/>
          <a:ea typeface="+mj-ea"/>
          <a:cs typeface="Estrangelo Edessa" pitchFamily="66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Estrangelo Edessa" pitchFamily="66" charset="0"/>
          <a:ea typeface="+mn-ea"/>
          <a:cs typeface="Estrangelo Edessa" pitchFamily="66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hyperlink" Target="http://www.rapidesign.cn/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hyperlink" Target="http://www.rapidesign.c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://www.rapidesign.c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hyperlink" Target="http://www.rapidesign.cn/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hyperlink" Target="http://www.rapidesign.cn/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hyperlink" Target="http://www.rapidesign.cn/" TargetMode="Externa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hyperlink" Target="http://www.rapidesign.cn/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hyperlink" Target="http://www.rapidesign.cn/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hyperlink" Target="http://www.rapidesign.c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56685" y="3098800"/>
            <a:ext cx="3510915" cy="704850"/>
          </a:xfrm>
        </p:spPr>
        <p:txBody>
          <a:bodyPr>
            <a:normAutofit/>
          </a:bodyPr>
          <a:lstStyle/>
          <a:p>
            <a:r>
              <a:rPr lang="zh-CN" altLang="en-US" smtClean="0"/>
              <a:t>桓</a:t>
            </a:r>
            <a:r>
              <a:rPr lang="en-US" altLang="zh-CN" smtClean="0"/>
              <a:t> </a:t>
            </a:r>
            <a:r>
              <a:rPr lang="zh-CN" altLang="en-US" smtClean="0"/>
              <a:t>兴</a:t>
            </a:r>
            <a:r>
              <a:rPr lang="en-US" altLang="zh-CN" smtClean="0"/>
              <a:t> </a:t>
            </a:r>
            <a:r>
              <a:rPr lang="zh-CN" altLang="en-US" smtClean="0"/>
              <a:t>肿</a:t>
            </a:r>
            <a:r>
              <a:rPr lang="en-US" altLang="zh-CN" smtClean="0"/>
              <a:t> </a:t>
            </a:r>
            <a:r>
              <a:rPr lang="zh-CN" altLang="en-US" smtClean="0"/>
              <a:t>瘤</a:t>
            </a:r>
            <a:r>
              <a:rPr lang="en-US" altLang="zh-CN" smtClean="0"/>
              <a:t> </a:t>
            </a:r>
            <a:r>
              <a:rPr lang="zh-CN" altLang="en-US" smtClean="0"/>
              <a:t>医</a:t>
            </a:r>
            <a:r>
              <a:rPr lang="en-US" altLang="zh-CN" smtClean="0"/>
              <a:t> </a:t>
            </a:r>
            <a:r>
              <a:rPr lang="zh-CN" altLang="en-US" smtClean="0"/>
              <a:t>院</a:t>
            </a:r>
            <a:endParaRPr lang="zh-CN" altLang="en-US" smtClean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76400" y="5444490"/>
            <a:ext cx="5791200" cy="669290"/>
          </a:xfrm>
        </p:spPr>
        <p:txBody>
          <a:bodyPr>
            <a:noAutofit/>
          </a:bodyPr>
          <a:lstStyle/>
          <a:p>
            <a:r>
              <a:rPr lang="zh-CN" altLang="en-US" sz="3200"/>
              <a:t>主讲人：耿伟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6021705" y="303784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620" y="822325"/>
            <a:ext cx="970121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5364" y="822325"/>
            <a:ext cx="142875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719580" y="666115"/>
            <a:ext cx="5796915" cy="78486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应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急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疏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散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组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织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程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序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的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要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容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如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下：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 cstate="print"/>
          <a:srcRect t="25458" b="6513"/>
          <a:stretch>
            <a:fillRect/>
          </a:stretch>
        </p:blipFill>
        <p:spPr bwMode="auto">
          <a:xfrm>
            <a:off x="485775" y="1861820"/>
            <a:ext cx="8201660" cy="472376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5104289" y="6136006"/>
            <a:ext cx="2541270" cy="405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620" y="822325"/>
            <a:ext cx="970121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5364" y="822325"/>
            <a:ext cx="142875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802130" y="822325"/>
            <a:ext cx="5526405" cy="628650"/>
          </a:xfrm>
        </p:spPr>
        <p:txBody>
          <a:bodyPr>
            <a:normAutofit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报 警（及 时、准 确、责 任）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 t="31245" b="8578"/>
          <a:stretch>
            <a:fillRect/>
          </a:stretch>
        </p:blipFill>
        <p:spPr bwMode="auto">
          <a:xfrm>
            <a:off x="1326833" y="2111375"/>
            <a:ext cx="6092666" cy="366649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26497" b="10321"/>
          <a:stretch>
            <a:fillRect/>
          </a:stretch>
        </p:blipFill>
        <p:spPr bwMode="auto">
          <a:xfrm>
            <a:off x="316865" y="1708150"/>
            <a:ext cx="8644255" cy="48285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620" y="822325"/>
            <a:ext cx="970121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5364" y="822325"/>
            <a:ext cx="142875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276827" y="822325"/>
            <a:ext cx="3298984" cy="62865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报警（及时、准确、责任）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 t="31245" b="8578"/>
          <a:stretch>
            <a:fillRect/>
          </a:stretch>
        </p:blipFill>
        <p:spPr bwMode="auto">
          <a:xfrm>
            <a:off x="1326833" y="2111375"/>
            <a:ext cx="6092666" cy="366649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26497" b="10321"/>
          <a:stretch>
            <a:fillRect/>
          </a:stretch>
        </p:blipFill>
        <p:spPr bwMode="auto">
          <a:xfrm>
            <a:off x="984886" y="1844041"/>
            <a:ext cx="6406991" cy="4048125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218248" y="1802131"/>
            <a:ext cx="354806" cy="640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-393" t="12568" r="393" b="10887"/>
          <a:stretch>
            <a:fillRect/>
          </a:stretch>
        </p:blipFill>
        <p:spPr bwMode="auto">
          <a:xfrm>
            <a:off x="-36195" y="-74295"/>
            <a:ext cx="9204484" cy="70459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676400" y="629920"/>
            <a:ext cx="683006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火灾逃生</a:t>
            </a:r>
            <a:r>
              <a:rPr lang="en-US" altLang="zh-CN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三要</a:t>
            </a:r>
            <a:r>
              <a:rPr lang="en-US" altLang="zh-CN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”“</a:t>
            </a:r>
            <a:r>
              <a:rPr lang="zh-CN" altLang="en-US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三不要</a:t>
            </a:r>
            <a:r>
              <a:rPr lang="en-US" altLang="zh-CN" sz="4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endParaRPr lang="en-US" altLang="zh-CN" sz="40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9254" y="2099128"/>
            <a:ext cx="1131575" cy="823101"/>
            <a:chOff x="2579007" y="1699018"/>
            <a:chExt cx="2161054" cy="1178297"/>
          </a:xfrm>
        </p:grpSpPr>
        <p:sp>
          <p:nvSpPr>
            <p:cNvPr id="19" name="KSO_Shape"/>
            <p:cNvSpPr/>
            <p:nvPr/>
          </p:nvSpPr>
          <p:spPr bwMode="auto">
            <a:xfrm>
              <a:off x="2579007" y="1930400"/>
              <a:ext cx="701221" cy="715532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4500000">
              <a:off x="3561991" y="1699245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12064" y="1881783"/>
              <a:ext cx="1015448" cy="64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01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66554" y="2034540"/>
            <a:ext cx="7057186" cy="8906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要用湿毛巾捂住口鼻</a:t>
            </a:r>
            <a:endParaRPr lang="zh-CN" altLang="en-US" sz="24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04687" y="2926733"/>
            <a:ext cx="7148809" cy="8103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要弯腰低头、紧贴墙根</a:t>
            </a:r>
            <a:endParaRPr lang="zh-CN" altLang="en-US" sz="24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278135" y="3903038"/>
            <a:ext cx="377380" cy="503173"/>
          </a:xfrm>
          <a:custGeom>
            <a:avLst/>
            <a:gdLst>
              <a:gd name="T0" fmla="*/ 534841122 w 6082"/>
              <a:gd name="T1" fmla="*/ 535017057 h 6080"/>
              <a:gd name="T2" fmla="*/ 534841122 w 6082"/>
              <a:gd name="T3" fmla="*/ 535017057 h 6080"/>
              <a:gd name="T4" fmla="*/ 534841122 w 6082"/>
              <a:gd name="T5" fmla="*/ 535017057 h 6080"/>
              <a:gd name="T6" fmla="*/ 534841122 w 6082"/>
              <a:gd name="T7" fmla="*/ 535017057 h 6080"/>
              <a:gd name="T8" fmla="*/ 534841122 w 6082"/>
              <a:gd name="T9" fmla="*/ 535017057 h 6080"/>
              <a:gd name="T10" fmla="*/ 534841122 w 6082"/>
              <a:gd name="T11" fmla="*/ 535017057 h 6080"/>
              <a:gd name="T12" fmla="*/ 534841122 w 6082"/>
              <a:gd name="T13" fmla="*/ 535017057 h 6080"/>
              <a:gd name="T14" fmla="*/ 534841122 w 6082"/>
              <a:gd name="T15" fmla="*/ 535017057 h 6080"/>
              <a:gd name="T16" fmla="*/ 534841122 w 6082"/>
              <a:gd name="T17" fmla="*/ 535017057 h 6080"/>
              <a:gd name="T18" fmla="*/ 534841122 w 6082"/>
              <a:gd name="T19" fmla="*/ 535017057 h 6080"/>
              <a:gd name="T20" fmla="*/ 534841122 w 6082"/>
              <a:gd name="T21" fmla="*/ 535017057 h 6080"/>
              <a:gd name="T22" fmla="*/ 534841122 w 6082"/>
              <a:gd name="T23" fmla="*/ 535017057 h 6080"/>
              <a:gd name="T24" fmla="*/ 534841122 w 6082"/>
              <a:gd name="T25" fmla="*/ 535017057 h 6080"/>
              <a:gd name="T26" fmla="*/ 534841122 w 6082"/>
              <a:gd name="T27" fmla="*/ 535017057 h 6080"/>
              <a:gd name="T28" fmla="*/ 534841122 w 6082"/>
              <a:gd name="T29" fmla="*/ 535017057 h 6080"/>
              <a:gd name="T30" fmla="*/ 534841122 w 6082"/>
              <a:gd name="T31" fmla="*/ 535017057 h 6080"/>
              <a:gd name="T32" fmla="*/ 534841122 w 6082"/>
              <a:gd name="T33" fmla="*/ 535017057 h 6080"/>
              <a:gd name="T34" fmla="*/ 534841122 w 6082"/>
              <a:gd name="T35" fmla="*/ 535017057 h 6080"/>
              <a:gd name="T36" fmla="*/ 534841122 w 6082"/>
              <a:gd name="T37" fmla="*/ 535017057 h 6080"/>
              <a:gd name="T38" fmla="*/ 534841122 w 6082"/>
              <a:gd name="T39" fmla="*/ 535017057 h 6080"/>
              <a:gd name="T40" fmla="*/ 534841122 w 6082"/>
              <a:gd name="T41" fmla="*/ 535017057 h 6080"/>
              <a:gd name="T42" fmla="*/ 534841122 w 6082"/>
              <a:gd name="T43" fmla="*/ 535017057 h 6080"/>
              <a:gd name="T44" fmla="*/ 534841122 w 6082"/>
              <a:gd name="T45" fmla="*/ 535017057 h 6080"/>
              <a:gd name="T46" fmla="*/ 534841122 w 6082"/>
              <a:gd name="T47" fmla="*/ 535017057 h 6080"/>
              <a:gd name="T48" fmla="*/ 534841122 w 6082"/>
              <a:gd name="T49" fmla="*/ 535017057 h 6080"/>
              <a:gd name="T50" fmla="*/ 534841122 w 6082"/>
              <a:gd name="T51" fmla="*/ 535017057 h 6080"/>
              <a:gd name="T52" fmla="*/ 534841122 w 6082"/>
              <a:gd name="T53" fmla="*/ 535017057 h 6080"/>
              <a:gd name="T54" fmla="*/ 534841122 w 6082"/>
              <a:gd name="T55" fmla="*/ 535017057 h 6080"/>
              <a:gd name="T56" fmla="*/ 534841122 w 6082"/>
              <a:gd name="T57" fmla="*/ 535017057 h 6080"/>
              <a:gd name="T58" fmla="*/ 534841122 w 6082"/>
              <a:gd name="T59" fmla="*/ 535017057 h 6080"/>
              <a:gd name="T60" fmla="*/ 534841122 w 6082"/>
              <a:gd name="T61" fmla="*/ 535017057 h 6080"/>
              <a:gd name="T62" fmla="*/ 534841122 w 6082"/>
              <a:gd name="T63" fmla="*/ 535017057 h 6080"/>
              <a:gd name="T64" fmla="*/ 534841122 w 6082"/>
              <a:gd name="T65" fmla="*/ 535017057 h 6080"/>
              <a:gd name="T66" fmla="*/ 534841122 w 6082"/>
              <a:gd name="T67" fmla="*/ 535017057 h 6080"/>
              <a:gd name="T68" fmla="*/ 534841122 w 6082"/>
              <a:gd name="T69" fmla="*/ 535017057 h 6080"/>
              <a:gd name="T70" fmla="*/ 534841122 w 6082"/>
              <a:gd name="T71" fmla="*/ 535017057 h 6080"/>
              <a:gd name="T72" fmla="*/ 534841122 w 6082"/>
              <a:gd name="T73" fmla="*/ 535017057 h 6080"/>
              <a:gd name="T74" fmla="*/ 534841122 w 6082"/>
              <a:gd name="T75" fmla="*/ 535017057 h 6080"/>
              <a:gd name="T76" fmla="*/ 534841122 w 6082"/>
              <a:gd name="T77" fmla="*/ 535017057 h 6080"/>
              <a:gd name="T78" fmla="*/ 534841122 w 6082"/>
              <a:gd name="T79" fmla="*/ 535017057 h 6080"/>
              <a:gd name="T80" fmla="*/ 534841122 w 6082"/>
              <a:gd name="T81" fmla="*/ 535017057 h 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82" h="6080">
                <a:moveTo>
                  <a:pt x="2303" y="3776"/>
                </a:moveTo>
                <a:lnTo>
                  <a:pt x="2303" y="4449"/>
                </a:lnTo>
                <a:lnTo>
                  <a:pt x="2744" y="4449"/>
                </a:lnTo>
                <a:lnTo>
                  <a:pt x="2744" y="5123"/>
                </a:lnTo>
                <a:lnTo>
                  <a:pt x="2344" y="5123"/>
                </a:lnTo>
                <a:lnTo>
                  <a:pt x="3041" y="6080"/>
                </a:lnTo>
                <a:lnTo>
                  <a:pt x="3738" y="5123"/>
                </a:lnTo>
                <a:lnTo>
                  <a:pt x="3338" y="5123"/>
                </a:lnTo>
                <a:lnTo>
                  <a:pt x="3338" y="4449"/>
                </a:lnTo>
                <a:lnTo>
                  <a:pt x="3777" y="4449"/>
                </a:lnTo>
                <a:lnTo>
                  <a:pt x="3777" y="3776"/>
                </a:lnTo>
                <a:lnTo>
                  <a:pt x="4451" y="3776"/>
                </a:lnTo>
                <a:lnTo>
                  <a:pt x="4451" y="3337"/>
                </a:lnTo>
                <a:lnTo>
                  <a:pt x="5124" y="3337"/>
                </a:lnTo>
                <a:lnTo>
                  <a:pt x="5124" y="3737"/>
                </a:lnTo>
                <a:lnTo>
                  <a:pt x="6082" y="3040"/>
                </a:lnTo>
                <a:lnTo>
                  <a:pt x="5124" y="2344"/>
                </a:lnTo>
                <a:lnTo>
                  <a:pt x="5124" y="2744"/>
                </a:lnTo>
                <a:lnTo>
                  <a:pt x="4451" y="2744"/>
                </a:lnTo>
                <a:lnTo>
                  <a:pt x="4451" y="2303"/>
                </a:lnTo>
                <a:lnTo>
                  <a:pt x="3777" y="2303"/>
                </a:lnTo>
                <a:lnTo>
                  <a:pt x="3777" y="1631"/>
                </a:lnTo>
                <a:lnTo>
                  <a:pt x="3338" y="1631"/>
                </a:lnTo>
                <a:lnTo>
                  <a:pt x="3338" y="958"/>
                </a:lnTo>
                <a:lnTo>
                  <a:pt x="3738" y="958"/>
                </a:lnTo>
                <a:lnTo>
                  <a:pt x="3041" y="0"/>
                </a:lnTo>
                <a:lnTo>
                  <a:pt x="2344" y="958"/>
                </a:lnTo>
                <a:lnTo>
                  <a:pt x="2744" y="958"/>
                </a:lnTo>
                <a:lnTo>
                  <a:pt x="2744" y="1631"/>
                </a:lnTo>
                <a:lnTo>
                  <a:pt x="2303" y="1631"/>
                </a:lnTo>
                <a:lnTo>
                  <a:pt x="2303" y="2303"/>
                </a:lnTo>
                <a:lnTo>
                  <a:pt x="1632" y="2303"/>
                </a:lnTo>
                <a:lnTo>
                  <a:pt x="1632" y="2744"/>
                </a:lnTo>
                <a:lnTo>
                  <a:pt x="959" y="2744"/>
                </a:lnTo>
                <a:lnTo>
                  <a:pt x="959" y="2344"/>
                </a:lnTo>
                <a:lnTo>
                  <a:pt x="0" y="3040"/>
                </a:lnTo>
                <a:lnTo>
                  <a:pt x="959" y="3737"/>
                </a:lnTo>
                <a:lnTo>
                  <a:pt x="959" y="3337"/>
                </a:lnTo>
                <a:lnTo>
                  <a:pt x="1632" y="3337"/>
                </a:lnTo>
                <a:lnTo>
                  <a:pt x="1632" y="3776"/>
                </a:lnTo>
                <a:lnTo>
                  <a:pt x="2303" y="3776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" name="组合 7"/>
          <p:cNvGrpSpPr/>
          <p:nvPr/>
        </p:nvGrpSpPr>
        <p:grpSpPr>
          <a:xfrm>
            <a:off x="730428" y="3701769"/>
            <a:ext cx="617888" cy="824603"/>
            <a:chOff x="1924163" y="4890552"/>
            <a:chExt cx="1177842" cy="1178297"/>
          </a:xfrm>
        </p:grpSpPr>
        <p:sp>
          <p:nvSpPr>
            <p:cNvPr id="28" name="椭圆形标注 27"/>
            <p:cNvSpPr/>
            <p:nvPr/>
          </p:nvSpPr>
          <p:spPr>
            <a:xfrm rot="4500000">
              <a:off x="1923935" y="4890779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74430" y="5035435"/>
              <a:ext cx="977850" cy="644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03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392438" y="3983396"/>
            <a:ext cx="7166082" cy="70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要抓住时机往下跑，离开火灾现场</a:t>
            </a:r>
            <a:endParaRPr lang="zh-CN" altLang="en-US" sz="24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289084" y="2886075"/>
            <a:ext cx="288608" cy="427990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 flipH="1">
            <a:off x="296723" y="2886931"/>
            <a:ext cx="617325" cy="823852"/>
            <a:chOff x="4436042" y="3760890"/>
            <a:chExt cx="1177842" cy="1178297"/>
          </a:xfrm>
        </p:grpSpPr>
        <p:sp>
          <p:nvSpPr>
            <p:cNvPr id="6" name="椭圆形标注 5"/>
            <p:cNvSpPr/>
            <p:nvPr/>
          </p:nvSpPr>
          <p:spPr>
            <a:xfrm rot="17100000" flipH="1">
              <a:off x="4435814" y="3761117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4437633" y="3943773"/>
              <a:ext cx="972660" cy="64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02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8" name="组合 8"/>
          <p:cNvGrpSpPr/>
          <p:nvPr/>
        </p:nvGrpSpPr>
        <p:grpSpPr>
          <a:xfrm flipH="1">
            <a:off x="7233185" y="3290220"/>
            <a:ext cx="1022868" cy="744996"/>
            <a:chOff x="2117578" y="1769303"/>
            <a:chExt cx="2161054" cy="1178297"/>
          </a:xfrm>
        </p:grpSpPr>
        <p:sp>
          <p:nvSpPr>
            <p:cNvPr id="11" name="KSO_Shape"/>
            <p:cNvSpPr/>
            <p:nvPr/>
          </p:nvSpPr>
          <p:spPr bwMode="auto">
            <a:xfrm>
              <a:off x="2117578" y="2000685"/>
              <a:ext cx="701221" cy="715532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 rot="4500000">
              <a:off x="3100562" y="1769530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096558" y="1952224"/>
              <a:ext cx="1031340" cy="713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01</a:t>
              </a:r>
              <a:endParaRPr lang="en-US" altLang="zh-CN" smtClean="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14" name="KSO_Shape"/>
          <p:cNvSpPr/>
          <p:nvPr/>
        </p:nvSpPr>
        <p:spPr bwMode="auto">
          <a:xfrm>
            <a:off x="7623334" y="4524376"/>
            <a:ext cx="288131" cy="384175"/>
          </a:xfrm>
          <a:custGeom>
            <a:avLst/>
            <a:gdLst>
              <a:gd name="T0" fmla="*/ 534841122 w 6082"/>
              <a:gd name="T1" fmla="*/ 535017057 h 6080"/>
              <a:gd name="T2" fmla="*/ 534841122 w 6082"/>
              <a:gd name="T3" fmla="*/ 535017057 h 6080"/>
              <a:gd name="T4" fmla="*/ 534841122 w 6082"/>
              <a:gd name="T5" fmla="*/ 535017057 h 6080"/>
              <a:gd name="T6" fmla="*/ 534841122 w 6082"/>
              <a:gd name="T7" fmla="*/ 535017057 h 6080"/>
              <a:gd name="T8" fmla="*/ 534841122 w 6082"/>
              <a:gd name="T9" fmla="*/ 535017057 h 6080"/>
              <a:gd name="T10" fmla="*/ 534841122 w 6082"/>
              <a:gd name="T11" fmla="*/ 535017057 h 6080"/>
              <a:gd name="T12" fmla="*/ 534841122 w 6082"/>
              <a:gd name="T13" fmla="*/ 535017057 h 6080"/>
              <a:gd name="T14" fmla="*/ 534841122 w 6082"/>
              <a:gd name="T15" fmla="*/ 535017057 h 6080"/>
              <a:gd name="T16" fmla="*/ 534841122 w 6082"/>
              <a:gd name="T17" fmla="*/ 535017057 h 6080"/>
              <a:gd name="T18" fmla="*/ 534841122 w 6082"/>
              <a:gd name="T19" fmla="*/ 535017057 h 6080"/>
              <a:gd name="T20" fmla="*/ 534841122 w 6082"/>
              <a:gd name="T21" fmla="*/ 535017057 h 6080"/>
              <a:gd name="T22" fmla="*/ 534841122 w 6082"/>
              <a:gd name="T23" fmla="*/ 535017057 h 6080"/>
              <a:gd name="T24" fmla="*/ 534841122 w 6082"/>
              <a:gd name="T25" fmla="*/ 535017057 h 6080"/>
              <a:gd name="T26" fmla="*/ 534841122 w 6082"/>
              <a:gd name="T27" fmla="*/ 535017057 h 6080"/>
              <a:gd name="T28" fmla="*/ 534841122 w 6082"/>
              <a:gd name="T29" fmla="*/ 535017057 h 6080"/>
              <a:gd name="T30" fmla="*/ 534841122 w 6082"/>
              <a:gd name="T31" fmla="*/ 535017057 h 6080"/>
              <a:gd name="T32" fmla="*/ 534841122 w 6082"/>
              <a:gd name="T33" fmla="*/ 535017057 h 6080"/>
              <a:gd name="T34" fmla="*/ 534841122 w 6082"/>
              <a:gd name="T35" fmla="*/ 535017057 h 6080"/>
              <a:gd name="T36" fmla="*/ 534841122 w 6082"/>
              <a:gd name="T37" fmla="*/ 535017057 h 6080"/>
              <a:gd name="T38" fmla="*/ 534841122 w 6082"/>
              <a:gd name="T39" fmla="*/ 535017057 h 6080"/>
              <a:gd name="T40" fmla="*/ 534841122 w 6082"/>
              <a:gd name="T41" fmla="*/ 535017057 h 6080"/>
              <a:gd name="T42" fmla="*/ 534841122 w 6082"/>
              <a:gd name="T43" fmla="*/ 535017057 h 6080"/>
              <a:gd name="T44" fmla="*/ 534841122 w 6082"/>
              <a:gd name="T45" fmla="*/ 535017057 h 6080"/>
              <a:gd name="T46" fmla="*/ 534841122 w 6082"/>
              <a:gd name="T47" fmla="*/ 535017057 h 6080"/>
              <a:gd name="T48" fmla="*/ 534841122 w 6082"/>
              <a:gd name="T49" fmla="*/ 535017057 h 6080"/>
              <a:gd name="T50" fmla="*/ 534841122 w 6082"/>
              <a:gd name="T51" fmla="*/ 535017057 h 6080"/>
              <a:gd name="T52" fmla="*/ 534841122 w 6082"/>
              <a:gd name="T53" fmla="*/ 535017057 h 6080"/>
              <a:gd name="T54" fmla="*/ 534841122 w 6082"/>
              <a:gd name="T55" fmla="*/ 535017057 h 6080"/>
              <a:gd name="T56" fmla="*/ 534841122 w 6082"/>
              <a:gd name="T57" fmla="*/ 535017057 h 6080"/>
              <a:gd name="T58" fmla="*/ 534841122 w 6082"/>
              <a:gd name="T59" fmla="*/ 535017057 h 6080"/>
              <a:gd name="T60" fmla="*/ 534841122 w 6082"/>
              <a:gd name="T61" fmla="*/ 535017057 h 6080"/>
              <a:gd name="T62" fmla="*/ 534841122 w 6082"/>
              <a:gd name="T63" fmla="*/ 535017057 h 6080"/>
              <a:gd name="T64" fmla="*/ 534841122 w 6082"/>
              <a:gd name="T65" fmla="*/ 535017057 h 6080"/>
              <a:gd name="T66" fmla="*/ 534841122 w 6082"/>
              <a:gd name="T67" fmla="*/ 535017057 h 6080"/>
              <a:gd name="T68" fmla="*/ 534841122 w 6082"/>
              <a:gd name="T69" fmla="*/ 535017057 h 6080"/>
              <a:gd name="T70" fmla="*/ 534841122 w 6082"/>
              <a:gd name="T71" fmla="*/ 535017057 h 6080"/>
              <a:gd name="T72" fmla="*/ 534841122 w 6082"/>
              <a:gd name="T73" fmla="*/ 535017057 h 6080"/>
              <a:gd name="T74" fmla="*/ 534841122 w 6082"/>
              <a:gd name="T75" fmla="*/ 535017057 h 6080"/>
              <a:gd name="T76" fmla="*/ 534841122 w 6082"/>
              <a:gd name="T77" fmla="*/ 535017057 h 6080"/>
              <a:gd name="T78" fmla="*/ 534841122 w 6082"/>
              <a:gd name="T79" fmla="*/ 535017057 h 6080"/>
              <a:gd name="T80" fmla="*/ 534841122 w 6082"/>
              <a:gd name="T81" fmla="*/ 535017057 h 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82" h="6080">
                <a:moveTo>
                  <a:pt x="2303" y="3776"/>
                </a:moveTo>
                <a:lnTo>
                  <a:pt x="2303" y="4449"/>
                </a:lnTo>
                <a:lnTo>
                  <a:pt x="2744" y="4449"/>
                </a:lnTo>
                <a:lnTo>
                  <a:pt x="2744" y="5123"/>
                </a:lnTo>
                <a:lnTo>
                  <a:pt x="2344" y="5123"/>
                </a:lnTo>
                <a:lnTo>
                  <a:pt x="3041" y="6080"/>
                </a:lnTo>
                <a:lnTo>
                  <a:pt x="3738" y="5123"/>
                </a:lnTo>
                <a:lnTo>
                  <a:pt x="3338" y="5123"/>
                </a:lnTo>
                <a:lnTo>
                  <a:pt x="3338" y="4449"/>
                </a:lnTo>
                <a:lnTo>
                  <a:pt x="3777" y="4449"/>
                </a:lnTo>
                <a:lnTo>
                  <a:pt x="3777" y="3776"/>
                </a:lnTo>
                <a:lnTo>
                  <a:pt x="4451" y="3776"/>
                </a:lnTo>
                <a:lnTo>
                  <a:pt x="4451" y="3337"/>
                </a:lnTo>
                <a:lnTo>
                  <a:pt x="5124" y="3337"/>
                </a:lnTo>
                <a:lnTo>
                  <a:pt x="5124" y="3737"/>
                </a:lnTo>
                <a:lnTo>
                  <a:pt x="6082" y="3040"/>
                </a:lnTo>
                <a:lnTo>
                  <a:pt x="5124" y="2344"/>
                </a:lnTo>
                <a:lnTo>
                  <a:pt x="5124" y="2744"/>
                </a:lnTo>
                <a:lnTo>
                  <a:pt x="4451" y="2744"/>
                </a:lnTo>
                <a:lnTo>
                  <a:pt x="4451" y="2303"/>
                </a:lnTo>
                <a:lnTo>
                  <a:pt x="3777" y="2303"/>
                </a:lnTo>
                <a:lnTo>
                  <a:pt x="3777" y="1631"/>
                </a:lnTo>
                <a:lnTo>
                  <a:pt x="3338" y="1631"/>
                </a:lnTo>
                <a:lnTo>
                  <a:pt x="3338" y="958"/>
                </a:lnTo>
                <a:lnTo>
                  <a:pt x="3738" y="958"/>
                </a:lnTo>
                <a:lnTo>
                  <a:pt x="3041" y="0"/>
                </a:lnTo>
                <a:lnTo>
                  <a:pt x="2344" y="958"/>
                </a:lnTo>
                <a:lnTo>
                  <a:pt x="2744" y="958"/>
                </a:lnTo>
                <a:lnTo>
                  <a:pt x="2744" y="1631"/>
                </a:lnTo>
                <a:lnTo>
                  <a:pt x="2303" y="1631"/>
                </a:lnTo>
                <a:lnTo>
                  <a:pt x="2303" y="2303"/>
                </a:lnTo>
                <a:lnTo>
                  <a:pt x="1632" y="2303"/>
                </a:lnTo>
                <a:lnTo>
                  <a:pt x="1632" y="2744"/>
                </a:lnTo>
                <a:lnTo>
                  <a:pt x="959" y="2744"/>
                </a:lnTo>
                <a:lnTo>
                  <a:pt x="959" y="2344"/>
                </a:lnTo>
                <a:lnTo>
                  <a:pt x="0" y="3040"/>
                </a:lnTo>
                <a:lnTo>
                  <a:pt x="959" y="3737"/>
                </a:lnTo>
                <a:lnTo>
                  <a:pt x="959" y="3337"/>
                </a:lnTo>
                <a:lnTo>
                  <a:pt x="1632" y="3337"/>
                </a:lnTo>
                <a:lnTo>
                  <a:pt x="1632" y="3776"/>
                </a:lnTo>
                <a:lnTo>
                  <a:pt x="2303" y="3776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" name="组合 14"/>
          <p:cNvGrpSpPr/>
          <p:nvPr/>
        </p:nvGrpSpPr>
        <p:grpSpPr>
          <a:xfrm flipH="1">
            <a:off x="7704628" y="4887606"/>
            <a:ext cx="599301" cy="744017"/>
            <a:chOff x="1924163" y="4890552"/>
            <a:chExt cx="1177842" cy="1178297"/>
          </a:xfrm>
        </p:grpSpPr>
        <p:sp>
          <p:nvSpPr>
            <p:cNvPr id="16" name="椭圆形标注 15"/>
            <p:cNvSpPr/>
            <p:nvPr/>
          </p:nvSpPr>
          <p:spPr>
            <a:xfrm rot="4500000">
              <a:off x="1923935" y="4890779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74428" y="5035436"/>
              <a:ext cx="977851" cy="71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03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18" name="KSO_Shape"/>
          <p:cNvSpPr/>
          <p:nvPr/>
        </p:nvSpPr>
        <p:spPr bwMode="auto">
          <a:xfrm>
            <a:off x="7653338" y="3764916"/>
            <a:ext cx="260509" cy="386715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grpSp>
        <p:nvGrpSpPr>
          <p:cNvPr id="15" name="组合 30"/>
          <p:cNvGrpSpPr/>
          <p:nvPr/>
        </p:nvGrpSpPr>
        <p:grpSpPr>
          <a:xfrm>
            <a:off x="7790993" y="4050236"/>
            <a:ext cx="621080" cy="744043"/>
            <a:chOff x="4436042" y="3760890"/>
            <a:chExt cx="1177842" cy="1178297"/>
          </a:xfrm>
        </p:grpSpPr>
        <p:sp>
          <p:nvSpPr>
            <p:cNvPr id="32" name="椭圆形标注 31"/>
            <p:cNvSpPr/>
            <p:nvPr/>
          </p:nvSpPr>
          <p:spPr>
            <a:xfrm rot="17100000" flipH="1">
              <a:off x="4435814" y="3761117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 flipH="1">
              <a:off x="4437633" y="3943773"/>
              <a:ext cx="972660" cy="7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02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857750" y="3411220"/>
            <a:ext cx="2521585" cy="5099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不要乘坐电梯</a:t>
            </a:r>
            <a:endParaRPr lang="zh-CN" altLang="en-US" sz="240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108065" y="4180205"/>
            <a:ext cx="1534160" cy="560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不要跳楼</a:t>
            </a:r>
            <a:endParaRPr lang="zh-CN" altLang="en-US" sz="240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884805" y="4990465"/>
            <a:ext cx="4907280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不要多在危险地方，不要贪恋财物</a:t>
            </a:r>
            <a:endParaRPr lang="zh-CN" altLang="en-US" sz="2400">
              <a:solidFill>
                <a:srgbClr val="FF0000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455" y="138430"/>
            <a:ext cx="4379595" cy="339852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370047" y="3293110"/>
            <a:ext cx="8491061" cy="469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505" y="138430"/>
            <a:ext cx="4492625" cy="3398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200" y="3664585"/>
            <a:ext cx="4138295" cy="307784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" y="3663950"/>
            <a:ext cx="4713605" cy="30784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/>
          <a:srcRect t="17678" r="47567" b="15331"/>
          <a:stretch>
            <a:fillRect/>
          </a:stretch>
        </p:blipFill>
        <p:spPr bwMode="auto">
          <a:xfrm>
            <a:off x="333375" y="953135"/>
            <a:ext cx="4352290" cy="556196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-7620" y="822325"/>
            <a:ext cx="970121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5364" y="822325"/>
            <a:ext cx="142875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/>
          <a:srcRect l="52396" t="28567" b="15331"/>
          <a:stretch>
            <a:fillRect/>
          </a:stretch>
        </p:blipFill>
        <p:spPr bwMode="auto">
          <a:xfrm>
            <a:off x="4788535" y="384175"/>
            <a:ext cx="4140200" cy="60655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44" y="2308225"/>
            <a:ext cx="9129713" cy="227711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774495" y="1854079"/>
            <a:ext cx="682816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zh-CN" sz="1600" b="1" smtClean="0">
                <a:solidFill>
                  <a:schemeClr val="bg1"/>
                </a:solidFill>
                <a:latin typeface="+mn-lt"/>
                <a:ea typeface="张海山锐谐体2.0-授权联系：Samtype@QQ.com" panose="02000000000000000000" pitchFamily="2" charset="-122"/>
                <a:cs typeface="Arial" panose="020B0604020202020204" pitchFamily="34" charset="0"/>
              </a:rPr>
              <a:t>PART</a:t>
            </a:r>
            <a:endParaRPr lang="en-US" altLang="zh-CN" sz="1600" b="1" smtClean="0">
              <a:solidFill>
                <a:schemeClr val="bg1"/>
              </a:solidFill>
              <a:latin typeface="+mn-lt"/>
              <a:ea typeface="张海山锐谐体2.0-授权联系：Samtype@QQ.com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sz="1600" b="1" smtClean="0">
                <a:solidFill>
                  <a:schemeClr val="bg1"/>
                </a:solidFill>
                <a:latin typeface="+mn-lt"/>
                <a:ea typeface="张海山锐谐体2.0-授权联系：Samtype@QQ.com" panose="02000000000000000000" pitchFamily="2" charset="-122"/>
                <a:cs typeface="Arial" panose="020B0604020202020204" pitchFamily="34" charset="0"/>
              </a:rPr>
              <a:t>Four</a:t>
            </a:r>
            <a:endParaRPr lang="en-US" sz="1600" b="1">
              <a:solidFill>
                <a:schemeClr val="bg1"/>
              </a:solidFill>
              <a:latin typeface="+mn-lt"/>
              <a:ea typeface="张海山锐谐体2.0-授权联系：Samtype@QQ.com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5149" y="3044825"/>
            <a:ext cx="54102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医院的防火措施</a:t>
            </a:r>
            <a:endParaRPr lang="zh-CN" altLang="en-US" sz="4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4763" y="3391535"/>
            <a:ext cx="27000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15125" y="3391535"/>
            <a:ext cx="24300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370047" y="3293110"/>
            <a:ext cx="8491061" cy="469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70840" y="1903095"/>
            <a:ext cx="8490585" cy="131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>
                <a:solidFill>
                  <a:schemeClr val="tx1"/>
                </a:solidFill>
              </a:rPr>
              <a:t>医院部门多，情况复杂，防火措施是多方面的。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205" y="3425825"/>
            <a:ext cx="8576945" cy="1319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尤其是病房，住院的病人多，万一发生火灾疏散困难，容易造成重大伤亡事故。应注意提高防火防灾意识，储备安全疏散知识。发生真实火情时能第一时间进行初期火灾扑救。能快速告知中控室和后勤部门火场情况，有后勤部门第一时间跟进处理。会快速疏散火灾区域病人和</a:t>
            </a:r>
            <a:r>
              <a:rPr lang="zh-CN" altLang="en-US" sz="2400">
                <a:solidFill>
                  <a:srgbClr val="FF0000"/>
                </a:solidFill>
              </a:rPr>
              <a:t>家属。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717165" y="629920"/>
            <a:ext cx="5481320" cy="730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>
                <a:solidFill>
                  <a:schemeClr val="accent4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医院的建筑防火要求</a:t>
            </a:r>
            <a:endParaRPr lang="zh-CN" altLang="en-US" sz="3200">
              <a:solidFill>
                <a:schemeClr val="accent4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3830" y="2065020"/>
            <a:ext cx="3220085" cy="4820240"/>
            <a:chOff x="1019175" y="2761343"/>
            <a:chExt cx="4293054" cy="3981212"/>
          </a:xfrm>
        </p:grpSpPr>
        <p:sp>
          <p:nvSpPr>
            <p:cNvPr id="5" name="矩形 4">
              <a:hlinkClick r:id="rId1"/>
            </p:cNvPr>
            <p:cNvSpPr/>
            <p:nvPr/>
          </p:nvSpPr>
          <p:spPr>
            <a:xfrm>
              <a:off x="1019175" y="2761343"/>
              <a:ext cx="4293054" cy="3657127"/>
            </a:xfrm>
            <a:prstGeom prst="rect">
              <a:avLst/>
            </a:prstGeom>
            <a:solidFill>
              <a:srgbClr val="C20F2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3200">
                <a:solidFill>
                  <a:prstClr val="white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  <p:grpSp>
          <p:nvGrpSpPr>
            <p:cNvPr id="3" name="组合 6"/>
            <p:cNvGrpSpPr/>
            <p:nvPr/>
          </p:nvGrpSpPr>
          <p:grpSpPr>
            <a:xfrm>
              <a:off x="1265485" y="2961653"/>
              <a:ext cx="3833356" cy="3780902"/>
              <a:chOff x="7141245" y="1949725"/>
              <a:chExt cx="3566746" cy="3780902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141245" y="2387133"/>
                <a:ext cx="3566746" cy="334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>
                    <a:solidFill>
                      <a:schemeClr val="bg1"/>
                    </a:solidFill>
                    <a:latin typeface="张海山锐谐体2.0-授权联系：Samtype@QQ.com" panose="02000000000000000000" pitchFamily="2" charset="-122"/>
                    <a:ea typeface="张海山锐谐体2.0-授权联系：Samtype@QQ.com" panose="02000000000000000000" pitchFamily="2" charset="-122"/>
                  </a:rPr>
                  <a:t>新建的大、中型医院建筑的耐火等级不低于一、二级；小型医院不应低于三级。高压氧舱房，应为一、二级耐火等级建筑。胶片室应独立设置，室内要阴凉、通风，夏季必须采取降温措施。药库应设在医院一角或四周不相互毗连的独立建筑内。</a:t>
                </a:r>
                <a:endParaRPr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7141245" y="1949725"/>
                <a:ext cx="2579747" cy="412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sz="2000" b="1">
                    <a:solidFill>
                      <a:schemeClr val="bg1"/>
                    </a:solidFill>
                    <a:latin typeface="张海山锐谐体2.0-授权联系：Samtype@QQ.com" panose="02000000000000000000" pitchFamily="2" charset="-122"/>
                    <a:ea typeface="张海山锐谐体2.0-授权联系：Samtype@QQ.com" panose="02000000000000000000" pitchFamily="2" charset="-122"/>
                  </a:rPr>
                  <a:t>建筑基本要求</a:t>
                </a:r>
                <a:endParaRPr lang="zh-CN" altLang="en-US" sz="2000" b="1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endParaRPr>
              </a:p>
            </p:txBody>
          </p:sp>
        </p:grpSp>
      </p:grpSp>
      <p:grpSp>
        <p:nvGrpSpPr>
          <p:cNvPr id="7" name="组合 2"/>
          <p:cNvGrpSpPr/>
          <p:nvPr/>
        </p:nvGrpSpPr>
        <p:grpSpPr>
          <a:xfrm>
            <a:off x="3383915" y="2065020"/>
            <a:ext cx="2967990" cy="5098878"/>
            <a:chOff x="5312228" y="2761343"/>
            <a:chExt cx="5897109" cy="4246428"/>
          </a:xfrm>
        </p:grpSpPr>
        <p:sp>
          <p:nvSpPr>
            <p:cNvPr id="6" name="矩形 5">
              <a:hlinkClick r:id="rId1"/>
            </p:cNvPr>
            <p:cNvSpPr/>
            <p:nvPr/>
          </p:nvSpPr>
          <p:spPr>
            <a:xfrm>
              <a:off x="5312228" y="2761343"/>
              <a:ext cx="5897109" cy="3687589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3200">
                <a:solidFill>
                  <a:prstClr val="white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25521" y="2963683"/>
              <a:ext cx="5025602" cy="4044088"/>
              <a:chOff x="7110524" y="1951755"/>
              <a:chExt cx="3336849" cy="404408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7110524" y="2325177"/>
                <a:ext cx="3336849" cy="3670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>
                    <a:solidFill>
                      <a:schemeClr val="bg1"/>
                    </a:solidFill>
                    <a:latin typeface="张海山锐谐体2.0-授权联系：Samtype@QQ.com" panose="02000000000000000000" pitchFamily="2" charset="-122"/>
                    <a:ea typeface="张海山锐谐体2.0-授权联系：Samtype@QQ.com" panose="02000000000000000000" pitchFamily="2" charset="-122"/>
                  </a:rPr>
                  <a:t>病房由于人员较多，应远离实验室、胶片室、手术室等火灾危险性较大的建筑。手术室内应有良好的通风设备，排风不得再循环。由于乙醚蒸汽比空气重，大多沉于地面，经久不散，因此排风口应设在手术室下部。</a:t>
                </a:r>
                <a:endParaRPr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endParaRPr>
              </a:p>
              <a:p>
                <a:pPr algn="just">
                  <a:lnSpc>
                    <a:spcPct val="130000"/>
                  </a:lnSpc>
                </a:pPr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7110524" y="1951755"/>
                <a:ext cx="2610836" cy="375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zh-CN" altLang="en-US" b="1">
                    <a:solidFill>
                      <a:schemeClr val="bg1"/>
                    </a:solidFill>
                    <a:latin typeface="张海山锐谐体2.0-授权联系：Samtype@QQ.com" panose="02000000000000000000" pitchFamily="2" charset="-122"/>
                    <a:ea typeface="张海山锐谐体2.0-授权联系：Samtype@QQ.com" panose="02000000000000000000" pitchFamily="2" charset="-122"/>
                  </a:rPr>
                  <a:t>病房</a:t>
                </a:r>
                <a:endParaRPr lang="zh-CN" altLang="en-US" b="1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endParaRPr>
              </a:p>
            </p:txBody>
          </p:sp>
        </p:grpSp>
      </p:grpSp>
      <p:sp>
        <p:nvSpPr>
          <p:cNvPr id="16" name="矩形 15">
            <a:hlinkClick r:id="rId1"/>
          </p:cNvPr>
          <p:cNvSpPr/>
          <p:nvPr>
            <p:custDataLst>
              <p:tags r:id="rId2"/>
            </p:custDataLst>
          </p:nvPr>
        </p:nvSpPr>
        <p:spPr>
          <a:xfrm>
            <a:off x="1765300" y="705485"/>
            <a:ext cx="725805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zh-CN" altLang="en-US" sz="3200">
                <a:solidFill>
                  <a:schemeClr val="accent4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一</a:t>
            </a:r>
            <a:endParaRPr lang="zh-CN" altLang="en-US" sz="3200">
              <a:solidFill>
                <a:schemeClr val="accent4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" name="矩形 3">
            <a:hlinkClick r:id="rId1"/>
          </p:cNvPr>
          <p:cNvSpPr/>
          <p:nvPr/>
        </p:nvSpPr>
        <p:spPr>
          <a:xfrm>
            <a:off x="6353175" y="2065655"/>
            <a:ext cx="2684780" cy="4426585"/>
          </a:xfrm>
          <a:prstGeom prst="rect">
            <a:avLst/>
          </a:prstGeom>
          <a:solidFill>
            <a:srgbClr val="7B1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52540" y="2903220"/>
            <a:ext cx="2684780" cy="36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生化检验室或实验室使用的醇、醚、苯、苦味酸等都是易燃易爆的危险品。因此，这些实验室应布置在医院的一侧，门应设在靠外墙处，以便发生事故时能迅速疏散和施救。</a:t>
            </a:r>
            <a:endParaRPr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94780" y="2386965"/>
            <a:ext cx="170434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b="1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实验室</a:t>
            </a:r>
            <a:endParaRPr lang="zh-CN" altLang="en-US" b="1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725420" y="629920"/>
            <a:ext cx="4652645" cy="730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mtClean="0">
                <a:solidFill>
                  <a:schemeClr val="accent4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安全疏散的要求</a:t>
            </a:r>
            <a:endParaRPr lang="zh-CN" altLang="en-US" sz="3200" smtClean="0">
              <a:solidFill>
                <a:schemeClr val="accent4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1120" y="1848047"/>
            <a:ext cx="1620791" cy="1178297"/>
            <a:chOff x="2579007" y="1699018"/>
            <a:chExt cx="2161054" cy="1178297"/>
          </a:xfrm>
        </p:grpSpPr>
        <p:sp>
          <p:nvSpPr>
            <p:cNvPr id="19" name="KSO_Shape"/>
            <p:cNvSpPr/>
            <p:nvPr/>
          </p:nvSpPr>
          <p:spPr bwMode="auto">
            <a:xfrm>
              <a:off x="2579007" y="1930400"/>
              <a:ext cx="701221" cy="715532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4500000">
              <a:off x="3561991" y="1699245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12488" y="1881901"/>
              <a:ext cx="877305" cy="81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01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03252" y="2129277"/>
            <a:ext cx="6003752" cy="117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1.病房通道内不得堆放杂物，应保持通道畅通，疏散通道上应设置疏散和事故照明设备，以便火灾时进行疏散和扑救。</a:t>
            </a:r>
            <a:endParaRPr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7886472" y="3019425"/>
            <a:ext cx="488666" cy="722958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810460" y="2865791"/>
            <a:ext cx="883382" cy="1178297"/>
            <a:chOff x="4436042" y="3760890"/>
            <a:chExt cx="1177842" cy="1178297"/>
          </a:xfrm>
        </p:grpSpPr>
        <p:sp>
          <p:nvSpPr>
            <p:cNvPr id="24" name="椭圆形标注 23"/>
            <p:cNvSpPr/>
            <p:nvPr/>
          </p:nvSpPr>
          <p:spPr>
            <a:xfrm rot="17100000" flipH="1">
              <a:off x="4435814" y="3761117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flipH="1">
              <a:off x="4586310" y="3943773"/>
              <a:ext cx="972660" cy="81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02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371249" y="3331845"/>
            <a:ext cx="446198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2.医院的所有安全疏散出口，门须向外开启，并不应设置门槛。</a:t>
            </a:r>
            <a:endParaRPr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767624" y="4362003"/>
            <a:ext cx="539413" cy="719217"/>
          </a:xfrm>
          <a:custGeom>
            <a:avLst/>
            <a:gdLst>
              <a:gd name="T0" fmla="*/ 534841122 w 6082"/>
              <a:gd name="T1" fmla="*/ 535017057 h 6080"/>
              <a:gd name="T2" fmla="*/ 534841122 w 6082"/>
              <a:gd name="T3" fmla="*/ 535017057 h 6080"/>
              <a:gd name="T4" fmla="*/ 534841122 w 6082"/>
              <a:gd name="T5" fmla="*/ 535017057 h 6080"/>
              <a:gd name="T6" fmla="*/ 534841122 w 6082"/>
              <a:gd name="T7" fmla="*/ 535017057 h 6080"/>
              <a:gd name="T8" fmla="*/ 534841122 w 6082"/>
              <a:gd name="T9" fmla="*/ 535017057 h 6080"/>
              <a:gd name="T10" fmla="*/ 534841122 w 6082"/>
              <a:gd name="T11" fmla="*/ 535017057 h 6080"/>
              <a:gd name="T12" fmla="*/ 534841122 w 6082"/>
              <a:gd name="T13" fmla="*/ 535017057 h 6080"/>
              <a:gd name="T14" fmla="*/ 534841122 w 6082"/>
              <a:gd name="T15" fmla="*/ 535017057 h 6080"/>
              <a:gd name="T16" fmla="*/ 534841122 w 6082"/>
              <a:gd name="T17" fmla="*/ 535017057 h 6080"/>
              <a:gd name="T18" fmla="*/ 534841122 w 6082"/>
              <a:gd name="T19" fmla="*/ 535017057 h 6080"/>
              <a:gd name="T20" fmla="*/ 534841122 w 6082"/>
              <a:gd name="T21" fmla="*/ 535017057 h 6080"/>
              <a:gd name="T22" fmla="*/ 534841122 w 6082"/>
              <a:gd name="T23" fmla="*/ 535017057 h 6080"/>
              <a:gd name="T24" fmla="*/ 534841122 w 6082"/>
              <a:gd name="T25" fmla="*/ 535017057 h 6080"/>
              <a:gd name="T26" fmla="*/ 534841122 w 6082"/>
              <a:gd name="T27" fmla="*/ 535017057 h 6080"/>
              <a:gd name="T28" fmla="*/ 534841122 w 6082"/>
              <a:gd name="T29" fmla="*/ 535017057 h 6080"/>
              <a:gd name="T30" fmla="*/ 534841122 w 6082"/>
              <a:gd name="T31" fmla="*/ 535017057 h 6080"/>
              <a:gd name="T32" fmla="*/ 534841122 w 6082"/>
              <a:gd name="T33" fmla="*/ 535017057 h 6080"/>
              <a:gd name="T34" fmla="*/ 534841122 w 6082"/>
              <a:gd name="T35" fmla="*/ 535017057 h 6080"/>
              <a:gd name="T36" fmla="*/ 534841122 w 6082"/>
              <a:gd name="T37" fmla="*/ 535017057 h 6080"/>
              <a:gd name="T38" fmla="*/ 534841122 w 6082"/>
              <a:gd name="T39" fmla="*/ 535017057 h 6080"/>
              <a:gd name="T40" fmla="*/ 534841122 w 6082"/>
              <a:gd name="T41" fmla="*/ 535017057 h 6080"/>
              <a:gd name="T42" fmla="*/ 534841122 w 6082"/>
              <a:gd name="T43" fmla="*/ 535017057 h 6080"/>
              <a:gd name="T44" fmla="*/ 534841122 w 6082"/>
              <a:gd name="T45" fmla="*/ 535017057 h 6080"/>
              <a:gd name="T46" fmla="*/ 534841122 w 6082"/>
              <a:gd name="T47" fmla="*/ 535017057 h 6080"/>
              <a:gd name="T48" fmla="*/ 534841122 w 6082"/>
              <a:gd name="T49" fmla="*/ 535017057 h 6080"/>
              <a:gd name="T50" fmla="*/ 534841122 w 6082"/>
              <a:gd name="T51" fmla="*/ 535017057 h 6080"/>
              <a:gd name="T52" fmla="*/ 534841122 w 6082"/>
              <a:gd name="T53" fmla="*/ 535017057 h 6080"/>
              <a:gd name="T54" fmla="*/ 534841122 w 6082"/>
              <a:gd name="T55" fmla="*/ 535017057 h 6080"/>
              <a:gd name="T56" fmla="*/ 534841122 w 6082"/>
              <a:gd name="T57" fmla="*/ 535017057 h 6080"/>
              <a:gd name="T58" fmla="*/ 534841122 w 6082"/>
              <a:gd name="T59" fmla="*/ 535017057 h 6080"/>
              <a:gd name="T60" fmla="*/ 534841122 w 6082"/>
              <a:gd name="T61" fmla="*/ 535017057 h 6080"/>
              <a:gd name="T62" fmla="*/ 534841122 w 6082"/>
              <a:gd name="T63" fmla="*/ 535017057 h 6080"/>
              <a:gd name="T64" fmla="*/ 534841122 w 6082"/>
              <a:gd name="T65" fmla="*/ 535017057 h 6080"/>
              <a:gd name="T66" fmla="*/ 534841122 w 6082"/>
              <a:gd name="T67" fmla="*/ 535017057 h 6080"/>
              <a:gd name="T68" fmla="*/ 534841122 w 6082"/>
              <a:gd name="T69" fmla="*/ 535017057 h 6080"/>
              <a:gd name="T70" fmla="*/ 534841122 w 6082"/>
              <a:gd name="T71" fmla="*/ 535017057 h 6080"/>
              <a:gd name="T72" fmla="*/ 534841122 w 6082"/>
              <a:gd name="T73" fmla="*/ 535017057 h 6080"/>
              <a:gd name="T74" fmla="*/ 534841122 w 6082"/>
              <a:gd name="T75" fmla="*/ 535017057 h 6080"/>
              <a:gd name="T76" fmla="*/ 534841122 w 6082"/>
              <a:gd name="T77" fmla="*/ 535017057 h 6080"/>
              <a:gd name="T78" fmla="*/ 534841122 w 6082"/>
              <a:gd name="T79" fmla="*/ 535017057 h 6080"/>
              <a:gd name="T80" fmla="*/ 534841122 w 6082"/>
              <a:gd name="T81" fmla="*/ 535017057 h 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82" h="6080">
                <a:moveTo>
                  <a:pt x="2303" y="3776"/>
                </a:moveTo>
                <a:lnTo>
                  <a:pt x="2303" y="4449"/>
                </a:lnTo>
                <a:lnTo>
                  <a:pt x="2744" y="4449"/>
                </a:lnTo>
                <a:lnTo>
                  <a:pt x="2744" y="5123"/>
                </a:lnTo>
                <a:lnTo>
                  <a:pt x="2344" y="5123"/>
                </a:lnTo>
                <a:lnTo>
                  <a:pt x="3041" y="6080"/>
                </a:lnTo>
                <a:lnTo>
                  <a:pt x="3738" y="5123"/>
                </a:lnTo>
                <a:lnTo>
                  <a:pt x="3338" y="5123"/>
                </a:lnTo>
                <a:lnTo>
                  <a:pt x="3338" y="4449"/>
                </a:lnTo>
                <a:lnTo>
                  <a:pt x="3777" y="4449"/>
                </a:lnTo>
                <a:lnTo>
                  <a:pt x="3777" y="3776"/>
                </a:lnTo>
                <a:lnTo>
                  <a:pt x="4451" y="3776"/>
                </a:lnTo>
                <a:lnTo>
                  <a:pt x="4451" y="3337"/>
                </a:lnTo>
                <a:lnTo>
                  <a:pt x="5124" y="3337"/>
                </a:lnTo>
                <a:lnTo>
                  <a:pt x="5124" y="3737"/>
                </a:lnTo>
                <a:lnTo>
                  <a:pt x="6082" y="3040"/>
                </a:lnTo>
                <a:lnTo>
                  <a:pt x="5124" y="2344"/>
                </a:lnTo>
                <a:lnTo>
                  <a:pt x="5124" y="2744"/>
                </a:lnTo>
                <a:lnTo>
                  <a:pt x="4451" y="2744"/>
                </a:lnTo>
                <a:lnTo>
                  <a:pt x="4451" y="2303"/>
                </a:lnTo>
                <a:lnTo>
                  <a:pt x="3777" y="2303"/>
                </a:lnTo>
                <a:lnTo>
                  <a:pt x="3777" y="1631"/>
                </a:lnTo>
                <a:lnTo>
                  <a:pt x="3338" y="1631"/>
                </a:lnTo>
                <a:lnTo>
                  <a:pt x="3338" y="958"/>
                </a:lnTo>
                <a:lnTo>
                  <a:pt x="3738" y="958"/>
                </a:lnTo>
                <a:lnTo>
                  <a:pt x="3041" y="0"/>
                </a:lnTo>
                <a:lnTo>
                  <a:pt x="2344" y="958"/>
                </a:lnTo>
                <a:lnTo>
                  <a:pt x="2744" y="958"/>
                </a:lnTo>
                <a:lnTo>
                  <a:pt x="2744" y="1631"/>
                </a:lnTo>
                <a:lnTo>
                  <a:pt x="2303" y="1631"/>
                </a:lnTo>
                <a:lnTo>
                  <a:pt x="2303" y="2303"/>
                </a:lnTo>
                <a:lnTo>
                  <a:pt x="1632" y="2303"/>
                </a:lnTo>
                <a:lnTo>
                  <a:pt x="1632" y="2744"/>
                </a:lnTo>
                <a:lnTo>
                  <a:pt x="959" y="2744"/>
                </a:lnTo>
                <a:lnTo>
                  <a:pt x="959" y="2344"/>
                </a:lnTo>
                <a:lnTo>
                  <a:pt x="0" y="3040"/>
                </a:lnTo>
                <a:lnTo>
                  <a:pt x="959" y="3737"/>
                </a:lnTo>
                <a:lnTo>
                  <a:pt x="959" y="3337"/>
                </a:lnTo>
                <a:lnTo>
                  <a:pt x="1632" y="3337"/>
                </a:lnTo>
                <a:lnTo>
                  <a:pt x="1632" y="3776"/>
                </a:lnTo>
                <a:lnTo>
                  <a:pt x="2303" y="3776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" name="组合 7"/>
          <p:cNvGrpSpPr/>
          <p:nvPr/>
        </p:nvGrpSpPr>
        <p:grpSpPr>
          <a:xfrm>
            <a:off x="1443122" y="4170463"/>
            <a:ext cx="883382" cy="1178297"/>
            <a:chOff x="1924163" y="4890552"/>
            <a:chExt cx="1177842" cy="1178297"/>
          </a:xfrm>
        </p:grpSpPr>
        <p:sp>
          <p:nvSpPr>
            <p:cNvPr id="28" name="椭圆形标注 27"/>
            <p:cNvSpPr/>
            <p:nvPr/>
          </p:nvSpPr>
          <p:spPr>
            <a:xfrm rot="4500000">
              <a:off x="1923935" y="4890779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74430" y="5035435"/>
              <a:ext cx="977850" cy="81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03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71386" y="4403772"/>
            <a:ext cx="6003752" cy="224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3.医院的安全疏散出口数量不应少于2个。疏散楼梯应分别设计有适宜病人和老人行走的踏步和扶手，并且也不应少于2个。房间门至外部出口的疏散距离要符合《建筑设计防火规范》的要求。同时为预防万一，应制定在紧急情况下的疏散预案并进行适当的演习，一边在遇到火灾事故时能有序地确保老人和病人的疏散。</a:t>
            </a:r>
            <a:endParaRPr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6" name="矩形 15">
            <a:hlinkClick r:id="rId1"/>
          </p:cNvPr>
          <p:cNvSpPr/>
          <p:nvPr>
            <p:custDataLst>
              <p:tags r:id="rId2"/>
            </p:custDataLst>
          </p:nvPr>
        </p:nvSpPr>
        <p:spPr>
          <a:xfrm>
            <a:off x="1783080" y="705485"/>
            <a:ext cx="756920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zh-CN" altLang="en-US" sz="3200">
                <a:solidFill>
                  <a:schemeClr val="accent4"/>
                </a:solidFill>
                <a:effectLst/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二</a:t>
            </a:r>
            <a:endParaRPr lang="zh-CN" altLang="en-US" sz="3200">
              <a:solidFill>
                <a:schemeClr val="accent4"/>
              </a:solidFill>
              <a:effectLst/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620" y="822325"/>
            <a:ext cx="970121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5364" y="822325"/>
            <a:ext cx="142875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800860" y="572770"/>
            <a:ext cx="4629150" cy="878205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医 院 的 火 灾 危 险 性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矩形 22">
            <a:hlinkClick r:id="rId1"/>
          </p:cNvPr>
          <p:cNvSpPr/>
          <p:nvPr/>
        </p:nvSpPr>
        <p:spPr>
          <a:xfrm flipV="1">
            <a:off x="1799590" y="2887345"/>
            <a:ext cx="1268730" cy="3922395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1" name="矩形 10">
            <a:hlinkClick r:id="rId1"/>
          </p:cNvPr>
          <p:cNvSpPr/>
          <p:nvPr/>
        </p:nvSpPr>
        <p:spPr>
          <a:xfrm flipV="1">
            <a:off x="273685" y="2887345"/>
            <a:ext cx="1426845" cy="3923030"/>
          </a:xfrm>
          <a:prstGeom prst="rect">
            <a:avLst/>
          </a:prstGeom>
          <a:solidFill>
            <a:srgbClr val="7B1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2" name="矩形 11">
            <a:hlinkClick r:id="rId1"/>
          </p:cNvPr>
          <p:cNvSpPr/>
          <p:nvPr/>
        </p:nvSpPr>
        <p:spPr>
          <a:xfrm flipV="1">
            <a:off x="4634230" y="2887345"/>
            <a:ext cx="1322705" cy="3922395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3" name="矩形 12">
            <a:hlinkClick r:id="rId1"/>
          </p:cNvPr>
          <p:cNvSpPr/>
          <p:nvPr/>
        </p:nvSpPr>
        <p:spPr>
          <a:xfrm flipV="1">
            <a:off x="3205480" y="2887345"/>
            <a:ext cx="1318260" cy="3922395"/>
          </a:xfrm>
          <a:prstGeom prst="rect">
            <a:avLst/>
          </a:prstGeom>
          <a:solidFill>
            <a:srgbClr val="7B1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4" name="矩形 13">
            <a:hlinkClick r:id="rId1"/>
          </p:cNvPr>
          <p:cNvSpPr/>
          <p:nvPr/>
        </p:nvSpPr>
        <p:spPr>
          <a:xfrm flipV="1">
            <a:off x="6057265" y="2887345"/>
            <a:ext cx="1391920" cy="3922395"/>
          </a:xfrm>
          <a:prstGeom prst="rect">
            <a:avLst/>
          </a:prstGeom>
          <a:solidFill>
            <a:srgbClr val="7B1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8935" y="2943860"/>
            <a:ext cx="1261110" cy="3195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sym typeface="+mn-ea"/>
              </a:rPr>
              <a:t>公安部107号令将医院的门诊楼、病房楼确定为重要的人员密集场所之一，主要原因就是门诊楼、病房楼内医护人员、患者密集，病员较多，而且大多行动困难，一旦发生火灾伤亡大，影响大。</a:t>
            </a:r>
            <a:endParaRPr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02460" y="2954655"/>
            <a:ext cx="1111250" cy="2430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sym typeface="+mn-ea"/>
              </a:rPr>
              <a:t>医院内大量使用易燃易爆危险品，如酒精、氧气、二甲苯等，且有存储。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50565" y="2944495"/>
            <a:ext cx="1273175" cy="3439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sym typeface="+mn-ea"/>
              </a:rPr>
              <a:t>医院的危险品库、易燃药品库、氧气瓶库、锅炉房、变电室等要害部位，都是重点防火部位。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4560" y="2943860"/>
            <a:ext cx="1136650" cy="2764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sym typeface="+mn-ea"/>
              </a:rPr>
              <a:t>现在许多医院的部分建筑还都是五六十年代建造的老建筑，建筑面积狭小，消防设施不完善。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32195" y="2930525"/>
            <a:ext cx="1232535" cy="3829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sym typeface="+mn-ea"/>
              </a:rPr>
              <a:t>医院的液氧站，不仅是抢救呼吸衰竭、胸闷、缺氧窒息等危急病人必需的设备，而且是治疗呼吸困难、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癌症等多种疾病的重要手段。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  <a:p>
            <a:pPr algn="ctr" fontAlgn="auto">
              <a:lnSpc>
                <a:spcPct val="150000"/>
              </a:lnSpc>
            </a:pP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" name="矩形 19">
            <a:hlinkClick r:id="rId1"/>
          </p:cNvPr>
          <p:cNvSpPr/>
          <p:nvPr/>
        </p:nvSpPr>
        <p:spPr>
          <a:xfrm flipV="1">
            <a:off x="7539355" y="2887345"/>
            <a:ext cx="1365250" cy="3922395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46670" y="2943225"/>
            <a:ext cx="1186180" cy="3636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400">
                <a:solidFill>
                  <a:schemeClr val="bg1"/>
                </a:solidFill>
                <a:sym typeface="+mn-ea"/>
              </a:rPr>
              <a:t>  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医院的医生、护士特别是医院领导消防安全素质的高低，直接关系到医院的自防自救能力的提高。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  <a:p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9570" y="1538605"/>
            <a:ext cx="1430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1.人员密集，患者较多，不易管理。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00225" y="1441450"/>
            <a:ext cx="14052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使用易燃易爆危险品多，用火用电多，致灾因素多。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50565" y="1538605"/>
            <a:ext cx="13258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重点防火部位多，火灾危险性大。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34230" y="1538605"/>
            <a:ext cx="14058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4.消防设施不完善，存在重大火灾隐患。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57265" y="1539240"/>
            <a:ext cx="1388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5.医院内的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液氧站，火灾危险性大。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449185" y="1539240"/>
            <a:ext cx="14198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tx1"/>
                </a:solidFill>
                <a:sym typeface="+mn-ea"/>
              </a:rPr>
              <a:t>6.消防知识缺乏，消防安全意识淡薄。</a:t>
            </a:r>
            <a:endParaRPr lang="zh-CN" altLang="en-US" b="1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 l="7348" t="17464" b="9879"/>
          <a:stretch>
            <a:fillRect/>
          </a:stretch>
        </p:blipFill>
        <p:spPr bwMode="auto">
          <a:xfrm>
            <a:off x="186055" y="985520"/>
            <a:ext cx="6381750" cy="5609590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l="19603" r="13619"/>
          <a:stretch>
            <a:fillRect/>
          </a:stretch>
        </p:blipFill>
        <p:spPr>
          <a:xfrm>
            <a:off x="6729730" y="963930"/>
            <a:ext cx="2329815" cy="56311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725420" y="629920"/>
            <a:ext cx="5260340" cy="730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mtClean="0">
                <a:solidFill>
                  <a:schemeClr val="accent4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电器设备和消防设施的要求</a:t>
            </a:r>
            <a:endParaRPr lang="zh-CN" altLang="en-US" sz="3200" smtClean="0">
              <a:solidFill>
                <a:schemeClr val="accent4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65714" y="2304142"/>
            <a:ext cx="2612572" cy="3091543"/>
            <a:chOff x="4354285" y="1883228"/>
            <a:chExt cx="3483429" cy="3091543"/>
          </a:xfrm>
        </p:grpSpPr>
        <p:sp>
          <p:nvSpPr>
            <p:cNvPr id="27" name="KSO_Shape"/>
            <p:cNvSpPr/>
            <p:nvPr/>
          </p:nvSpPr>
          <p:spPr bwMode="auto">
            <a:xfrm>
              <a:off x="5343525" y="2636158"/>
              <a:ext cx="1504950" cy="1905000"/>
            </a:xfrm>
            <a:custGeom>
              <a:avLst/>
              <a:gdLst>
                <a:gd name="T0" fmla="*/ 508479 w 1679575"/>
                <a:gd name="T1" fmla="*/ 933537 h 2125662"/>
                <a:gd name="T2" fmla="*/ 645344 w 1679575"/>
                <a:gd name="T3" fmla="*/ 1004349 h 2125662"/>
                <a:gd name="T4" fmla="*/ 637947 w 1679575"/>
                <a:gd name="T5" fmla="*/ 1045870 h 2125662"/>
                <a:gd name="T6" fmla="*/ 629410 w 1679575"/>
                <a:gd name="T7" fmla="*/ 1095637 h 2125662"/>
                <a:gd name="T8" fmla="*/ 645913 w 1679575"/>
                <a:gd name="T9" fmla="*/ 1148533 h 2125662"/>
                <a:gd name="T10" fmla="*/ 923628 w 1679575"/>
                <a:gd name="T11" fmla="*/ 1679766 h 2125662"/>
                <a:gd name="T12" fmla="*/ 886068 w 1679575"/>
                <a:gd name="T13" fmla="*/ 1137442 h 2125662"/>
                <a:gd name="T14" fmla="*/ 896597 w 1679575"/>
                <a:gd name="T15" fmla="*/ 1083408 h 2125662"/>
                <a:gd name="T16" fmla="*/ 885214 w 1679575"/>
                <a:gd name="T17" fmla="*/ 1039044 h 2125662"/>
                <a:gd name="T18" fmla="*/ 917083 w 1679575"/>
                <a:gd name="T19" fmla="*/ 999799 h 2125662"/>
                <a:gd name="T20" fmla="*/ 1048543 w 1679575"/>
                <a:gd name="T21" fmla="*/ 927280 h 2125662"/>
                <a:gd name="T22" fmla="*/ 1168905 w 1679575"/>
                <a:gd name="T23" fmla="*/ 933822 h 2125662"/>
                <a:gd name="T24" fmla="*/ 1257397 w 1679575"/>
                <a:gd name="T25" fmla="*/ 1021128 h 2125662"/>
                <a:gd name="T26" fmla="*/ 1333655 w 1679575"/>
                <a:gd name="T27" fmla="*/ 1118957 h 2125662"/>
                <a:gd name="T28" fmla="*/ 1397392 w 1679575"/>
                <a:gd name="T29" fmla="*/ 1227592 h 2125662"/>
                <a:gd name="T30" fmla="*/ 1446903 w 1679575"/>
                <a:gd name="T31" fmla="*/ 1349025 h 2125662"/>
                <a:gd name="T32" fmla="*/ 1482186 w 1679575"/>
                <a:gd name="T33" fmla="*/ 1483540 h 2125662"/>
                <a:gd name="T34" fmla="*/ 1501820 w 1679575"/>
                <a:gd name="T35" fmla="*/ 1632274 h 2125662"/>
                <a:gd name="T36" fmla="*/ 1439790 w 1679575"/>
                <a:gd name="T37" fmla="*/ 1742331 h 2125662"/>
                <a:gd name="T38" fmla="*/ 1242601 w 1679575"/>
                <a:gd name="T39" fmla="*/ 1826794 h 2125662"/>
                <a:gd name="T40" fmla="*/ 1035738 w 1679575"/>
                <a:gd name="T41" fmla="*/ 1881112 h 2125662"/>
                <a:gd name="T42" fmla="*/ 822331 w 1679575"/>
                <a:gd name="T43" fmla="*/ 1904432 h 2125662"/>
                <a:gd name="T44" fmla="*/ 596403 w 1679575"/>
                <a:gd name="T45" fmla="*/ 1894194 h 2125662"/>
                <a:gd name="T46" fmla="*/ 373036 w 1679575"/>
                <a:gd name="T47" fmla="*/ 1847838 h 2125662"/>
                <a:gd name="T48" fmla="*/ 159344 w 1679575"/>
                <a:gd name="T49" fmla="*/ 1766788 h 2125662"/>
                <a:gd name="T50" fmla="*/ 0 w 1679575"/>
                <a:gd name="T51" fmla="*/ 1676354 h 2125662"/>
                <a:gd name="T52" fmla="*/ 15365 w 1679575"/>
                <a:gd name="T53" fmla="*/ 1518519 h 2125662"/>
                <a:gd name="T54" fmla="*/ 47234 w 1679575"/>
                <a:gd name="T55" fmla="*/ 1376611 h 2125662"/>
                <a:gd name="T56" fmla="*/ 94468 w 1679575"/>
                <a:gd name="T57" fmla="*/ 1249206 h 2125662"/>
                <a:gd name="T58" fmla="*/ 155930 w 1679575"/>
                <a:gd name="T59" fmla="*/ 1135735 h 2125662"/>
                <a:gd name="T60" fmla="*/ 230765 w 1679575"/>
                <a:gd name="T61" fmla="*/ 1035348 h 2125662"/>
                <a:gd name="T62" fmla="*/ 317835 w 1679575"/>
                <a:gd name="T63" fmla="*/ 946334 h 2125662"/>
                <a:gd name="T64" fmla="*/ 427669 w 1679575"/>
                <a:gd name="T65" fmla="*/ 860449 h 2125662"/>
                <a:gd name="T66" fmla="*/ 831848 w 1679575"/>
                <a:gd name="T67" fmla="*/ 5125 h 2125662"/>
                <a:gd name="T68" fmla="*/ 927152 w 1679575"/>
                <a:gd name="T69" fmla="*/ 31035 h 2125662"/>
                <a:gd name="T70" fmla="*/ 1013353 w 1679575"/>
                <a:gd name="T71" fmla="*/ 76590 h 2125662"/>
                <a:gd name="T72" fmla="*/ 1087035 w 1679575"/>
                <a:gd name="T73" fmla="*/ 138945 h 2125662"/>
                <a:gd name="T74" fmla="*/ 1145356 w 1679575"/>
                <a:gd name="T75" fmla="*/ 215250 h 2125662"/>
                <a:gd name="T76" fmla="*/ 1186607 w 1679575"/>
                <a:gd name="T77" fmla="*/ 303514 h 2125662"/>
                <a:gd name="T78" fmla="*/ 1207944 w 1679575"/>
                <a:gd name="T79" fmla="*/ 401174 h 2125662"/>
                <a:gd name="T80" fmla="*/ 1205383 w 1679575"/>
                <a:gd name="T81" fmla="*/ 513924 h 2125662"/>
                <a:gd name="T82" fmla="*/ 1172382 w 1679575"/>
                <a:gd name="T83" fmla="*/ 626673 h 2125662"/>
                <a:gd name="T84" fmla="*/ 1112924 w 1679575"/>
                <a:gd name="T85" fmla="*/ 725187 h 2125662"/>
                <a:gd name="T86" fmla="*/ 1030706 w 1679575"/>
                <a:gd name="T87" fmla="*/ 804625 h 2125662"/>
                <a:gd name="T88" fmla="*/ 915204 w 1679575"/>
                <a:gd name="T89" fmla="*/ 867264 h 2125662"/>
                <a:gd name="T90" fmla="*/ 837253 w 1679575"/>
                <a:gd name="T91" fmla="*/ 887764 h 2125662"/>
                <a:gd name="T92" fmla="*/ 753044 w 1679575"/>
                <a:gd name="T93" fmla="*/ 893458 h 2125662"/>
                <a:gd name="T94" fmla="*/ 658879 w 1679575"/>
                <a:gd name="T95" fmla="*/ 881215 h 2125662"/>
                <a:gd name="T96" fmla="*/ 572394 w 1679575"/>
                <a:gd name="T97" fmla="*/ 850180 h 2125662"/>
                <a:gd name="T98" fmla="*/ 494728 w 1679575"/>
                <a:gd name="T99" fmla="*/ 802917 h 2125662"/>
                <a:gd name="T100" fmla="*/ 424459 w 1679575"/>
                <a:gd name="T101" fmla="*/ 736576 h 2125662"/>
                <a:gd name="T102" fmla="*/ 366992 w 1679575"/>
                <a:gd name="T103" fmla="*/ 651159 h 2125662"/>
                <a:gd name="T104" fmla="*/ 330578 w 1679575"/>
                <a:gd name="T105" fmla="*/ 553500 h 2125662"/>
                <a:gd name="T106" fmla="*/ 317206 w 1679575"/>
                <a:gd name="T107" fmla="*/ 446729 h 2125662"/>
                <a:gd name="T108" fmla="*/ 328586 w 1679575"/>
                <a:gd name="T109" fmla="*/ 345653 h 2125662"/>
                <a:gd name="T110" fmla="*/ 361587 w 1679575"/>
                <a:gd name="T111" fmla="*/ 253403 h 2125662"/>
                <a:gd name="T112" fmla="*/ 412795 w 1679575"/>
                <a:gd name="T113" fmla="*/ 171118 h 2125662"/>
                <a:gd name="T114" fmla="*/ 479934 w 1679575"/>
                <a:gd name="T115" fmla="*/ 101931 h 2125662"/>
                <a:gd name="T116" fmla="*/ 560729 w 1679575"/>
                <a:gd name="T117" fmla="*/ 48972 h 2125662"/>
                <a:gd name="T118" fmla="*/ 652620 w 1679575"/>
                <a:gd name="T119" fmla="*/ 13952 h 2125662"/>
                <a:gd name="T120" fmla="*/ 752191 w 1679575"/>
                <a:gd name="T121" fmla="*/ 0 h 21256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79575" h="2125662">
                  <a:moveTo>
                    <a:pt x="481421" y="957262"/>
                  </a:moveTo>
                  <a:lnTo>
                    <a:pt x="484914" y="961070"/>
                  </a:lnTo>
                  <a:lnTo>
                    <a:pt x="490948" y="968686"/>
                  </a:lnTo>
                  <a:lnTo>
                    <a:pt x="497299" y="975667"/>
                  </a:lnTo>
                  <a:lnTo>
                    <a:pt x="510319" y="990264"/>
                  </a:lnTo>
                  <a:lnTo>
                    <a:pt x="523657" y="1003909"/>
                  </a:lnTo>
                  <a:lnTo>
                    <a:pt x="537947" y="1017237"/>
                  </a:lnTo>
                  <a:lnTo>
                    <a:pt x="552237" y="1029613"/>
                  </a:lnTo>
                  <a:lnTo>
                    <a:pt x="567480" y="1041671"/>
                  </a:lnTo>
                  <a:lnTo>
                    <a:pt x="583040" y="1053095"/>
                  </a:lnTo>
                  <a:lnTo>
                    <a:pt x="598601" y="1063884"/>
                  </a:lnTo>
                  <a:lnTo>
                    <a:pt x="615114" y="1074039"/>
                  </a:lnTo>
                  <a:lnTo>
                    <a:pt x="631627" y="1083558"/>
                  </a:lnTo>
                  <a:lnTo>
                    <a:pt x="649093" y="1092126"/>
                  </a:lnTo>
                  <a:lnTo>
                    <a:pt x="666241" y="1100377"/>
                  </a:lnTo>
                  <a:lnTo>
                    <a:pt x="684025" y="1107993"/>
                  </a:lnTo>
                  <a:lnTo>
                    <a:pt x="701808" y="1114657"/>
                  </a:lnTo>
                  <a:lnTo>
                    <a:pt x="720226" y="1120686"/>
                  </a:lnTo>
                  <a:lnTo>
                    <a:pt x="738645" y="1125763"/>
                  </a:lnTo>
                  <a:lnTo>
                    <a:pt x="734517" y="1130840"/>
                  </a:lnTo>
                  <a:lnTo>
                    <a:pt x="730706" y="1135283"/>
                  </a:lnTo>
                  <a:lnTo>
                    <a:pt x="727213" y="1140043"/>
                  </a:lnTo>
                  <a:lnTo>
                    <a:pt x="723402" y="1145437"/>
                  </a:lnTo>
                  <a:lnTo>
                    <a:pt x="720544" y="1150515"/>
                  </a:lnTo>
                  <a:lnTo>
                    <a:pt x="717368" y="1155909"/>
                  </a:lnTo>
                  <a:lnTo>
                    <a:pt x="714510" y="1161304"/>
                  </a:lnTo>
                  <a:lnTo>
                    <a:pt x="711970" y="1167016"/>
                  </a:lnTo>
                  <a:lnTo>
                    <a:pt x="710064" y="1172410"/>
                  </a:lnTo>
                  <a:lnTo>
                    <a:pt x="708159" y="1178439"/>
                  </a:lnTo>
                  <a:lnTo>
                    <a:pt x="706254" y="1184151"/>
                  </a:lnTo>
                  <a:lnTo>
                    <a:pt x="704983" y="1190498"/>
                  </a:lnTo>
                  <a:lnTo>
                    <a:pt x="704031" y="1196210"/>
                  </a:lnTo>
                  <a:lnTo>
                    <a:pt x="702761" y="1202556"/>
                  </a:lnTo>
                  <a:lnTo>
                    <a:pt x="702443" y="1208903"/>
                  </a:lnTo>
                  <a:lnTo>
                    <a:pt x="702125" y="1215249"/>
                  </a:lnTo>
                  <a:lnTo>
                    <a:pt x="702443" y="1222548"/>
                  </a:lnTo>
                  <a:lnTo>
                    <a:pt x="703078" y="1229529"/>
                  </a:lnTo>
                  <a:lnTo>
                    <a:pt x="704348" y="1236510"/>
                  </a:lnTo>
                  <a:lnTo>
                    <a:pt x="705619" y="1243174"/>
                  </a:lnTo>
                  <a:lnTo>
                    <a:pt x="707206" y="1249838"/>
                  </a:lnTo>
                  <a:lnTo>
                    <a:pt x="709112" y="1256819"/>
                  </a:lnTo>
                  <a:lnTo>
                    <a:pt x="711652" y="1263166"/>
                  </a:lnTo>
                  <a:lnTo>
                    <a:pt x="714193" y="1269512"/>
                  </a:lnTo>
                  <a:lnTo>
                    <a:pt x="717686" y="1275542"/>
                  </a:lnTo>
                  <a:lnTo>
                    <a:pt x="720861" y="1281571"/>
                  </a:lnTo>
                  <a:lnTo>
                    <a:pt x="724355" y="1287283"/>
                  </a:lnTo>
                  <a:lnTo>
                    <a:pt x="728483" y="1292995"/>
                  </a:lnTo>
                  <a:lnTo>
                    <a:pt x="732611" y="1298389"/>
                  </a:lnTo>
                  <a:lnTo>
                    <a:pt x="737057" y="1303784"/>
                  </a:lnTo>
                  <a:lnTo>
                    <a:pt x="742138" y="1308861"/>
                  </a:lnTo>
                  <a:lnTo>
                    <a:pt x="746901" y="1313304"/>
                  </a:lnTo>
                  <a:lnTo>
                    <a:pt x="672275" y="1874339"/>
                  </a:lnTo>
                  <a:lnTo>
                    <a:pt x="854237" y="2050773"/>
                  </a:lnTo>
                  <a:lnTo>
                    <a:pt x="1030800" y="1874339"/>
                  </a:lnTo>
                  <a:lnTo>
                    <a:pt x="956173" y="1313304"/>
                  </a:lnTo>
                  <a:lnTo>
                    <a:pt x="961572" y="1308544"/>
                  </a:lnTo>
                  <a:lnTo>
                    <a:pt x="966018" y="1303466"/>
                  </a:lnTo>
                  <a:lnTo>
                    <a:pt x="970781" y="1298072"/>
                  </a:lnTo>
                  <a:lnTo>
                    <a:pt x="974910" y="1292995"/>
                  </a:lnTo>
                  <a:lnTo>
                    <a:pt x="978720" y="1286965"/>
                  </a:lnTo>
                  <a:lnTo>
                    <a:pt x="982531" y="1281571"/>
                  </a:lnTo>
                  <a:lnTo>
                    <a:pt x="986024" y="1275224"/>
                  </a:lnTo>
                  <a:lnTo>
                    <a:pt x="988882" y="1269195"/>
                  </a:lnTo>
                  <a:lnTo>
                    <a:pt x="991423" y="1262849"/>
                  </a:lnTo>
                  <a:lnTo>
                    <a:pt x="994281" y="1256502"/>
                  </a:lnTo>
                  <a:lnTo>
                    <a:pt x="996186" y="1249838"/>
                  </a:lnTo>
                  <a:lnTo>
                    <a:pt x="997774" y="1243174"/>
                  </a:lnTo>
                  <a:lnTo>
                    <a:pt x="999044" y="1236510"/>
                  </a:lnTo>
                  <a:lnTo>
                    <a:pt x="999997" y="1229212"/>
                  </a:lnTo>
                  <a:lnTo>
                    <a:pt x="1000632" y="1222548"/>
                  </a:lnTo>
                  <a:lnTo>
                    <a:pt x="1000632" y="1215249"/>
                  </a:lnTo>
                  <a:lnTo>
                    <a:pt x="1000632" y="1208903"/>
                  </a:lnTo>
                  <a:lnTo>
                    <a:pt x="1000314" y="1203191"/>
                  </a:lnTo>
                  <a:lnTo>
                    <a:pt x="999679" y="1197479"/>
                  </a:lnTo>
                  <a:lnTo>
                    <a:pt x="998727" y="1191767"/>
                  </a:lnTo>
                  <a:lnTo>
                    <a:pt x="997456" y="1186055"/>
                  </a:lnTo>
                  <a:lnTo>
                    <a:pt x="996186" y="1180661"/>
                  </a:lnTo>
                  <a:lnTo>
                    <a:pt x="994598" y="1175266"/>
                  </a:lnTo>
                  <a:lnTo>
                    <a:pt x="992375" y="1169872"/>
                  </a:lnTo>
                  <a:lnTo>
                    <a:pt x="990152" y="1164794"/>
                  </a:lnTo>
                  <a:lnTo>
                    <a:pt x="987929" y="1159400"/>
                  </a:lnTo>
                  <a:lnTo>
                    <a:pt x="985389" y="1154640"/>
                  </a:lnTo>
                  <a:lnTo>
                    <a:pt x="982849" y="1149563"/>
                  </a:lnTo>
                  <a:lnTo>
                    <a:pt x="979355" y="1144803"/>
                  </a:lnTo>
                  <a:lnTo>
                    <a:pt x="976497" y="1139725"/>
                  </a:lnTo>
                  <a:lnTo>
                    <a:pt x="973004" y="1135283"/>
                  </a:lnTo>
                  <a:lnTo>
                    <a:pt x="969829" y="1130840"/>
                  </a:lnTo>
                  <a:lnTo>
                    <a:pt x="987612" y="1126398"/>
                  </a:lnTo>
                  <a:lnTo>
                    <a:pt x="1005713" y="1121320"/>
                  </a:lnTo>
                  <a:lnTo>
                    <a:pt x="1023496" y="1115609"/>
                  </a:lnTo>
                  <a:lnTo>
                    <a:pt x="1041280" y="1109262"/>
                  </a:lnTo>
                  <a:lnTo>
                    <a:pt x="1058428" y="1101963"/>
                  </a:lnTo>
                  <a:lnTo>
                    <a:pt x="1075576" y="1094665"/>
                  </a:lnTo>
                  <a:lnTo>
                    <a:pt x="1092089" y="1086097"/>
                  </a:lnTo>
                  <a:lnTo>
                    <a:pt x="1108602" y="1076895"/>
                  </a:lnTo>
                  <a:lnTo>
                    <a:pt x="1124480" y="1067375"/>
                  </a:lnTo>
                  <a:lnTo>
                    <a:pt x="1140041" y="1056903"/>
                  </a:lnTo>
                  <a:lnTo>
                    <a:pt x="1155601" y="1046114"/>
                  </a:lnTo>
                  <a:lnTo>
                    <a:pt x="1170209" y="1034690"/>
                  </a:lnTo>
                  <a:lnTo>
                    <a:pt x="1184817" y="1022632"/>
                  </a:lnTo>
                  <a:lnTo>
                    <a:pt x="1198472" y="1009938"/>
                  </a:lnTo>
                  <a:lnTo>
                    <a:pt x="1211809" y="996928"/>
                  </a:lnTo>
                  <a:lnTo>
                    <a:pt x="1225147" y="983283"/>
                  </a:lnTo>
                  <a:lnTo>
                    <a:pt x="1228640" y="979792"/>
                  </a:lnTo>
                  <a:lnTo>
                    <a:pt x="1232451" y="982966"/>
                  </a:lnTo>
                  <a:lnTo>
                    <a:pt x="1257220" y="1002005"/>
                  </a:lnTo>
                  <a:lnTo>
                    <a:pt x="1281037" y="1021680"/>
                  </a:lnTo>
                  <a:lnTo>
                    <a:pt x="1304537" y="1041989"/>
                  </a:lnTo>
                  <a:lnTo>
                    <a:pt x="1316604" y="1052143"/>
                  </a:lnTo>
                  <a:lnTo>
                    <a:pt x="1327719" y="1062615"/>
                  </a:lnTo>
                  <a:lnTo>
                    <a:pt x="1338833" y="1073404"/>
                  </a:lnTo>
                  <a:lnTo>
                    <a:pt x="1349948" y="1084193"/>
                  </a:lnTo>
                  <a:lnTo>
                    <a:pt x="1361062" y="1094982"/>
                  </a:lnTo>
                  <a:lnTo>
                    <a:pt x="1371860" y="1105771"/>
                  </a:lnTo>
                  <a:lnTo>
                    <a:pt x="1382339" y="1116561"/>
                  </a:lnTo>
                  <a:lnTo>
                    <a:pt x="1392818" y="1127984"/>
                  </a:lnTo>
                  <a:lnTo>
                    <a:pt x="1403298" y="1139408"/>
                  </a:lnTo>
                  <a:lnTo>
                    <a:pt x="1413460" y="1150832"/>
                  </a:lnTo>
                  <a:lnTo>
                    <a:pt x="1423304" y="1162573"/>
                  </a:lnTo>
                  <a:lnTo>
                    <a:pt x="1433149" y="1174314"/>
                  </a:lnTo>
                  <a:lnTo>
                    <a:pt x="1442675" y="1186373"/>
                  </a:lnTo>
                  <a:lnTo>
                    <a:pt x="1452202" y="1198748"/>
                  </a:lnTo>
                  <a:lnTo>
                    <a:pt x="1461411" y="1210807"/>
                  </a:lnTo>
                  <a:lnTo>
                    <a:pt x="1470621" y="1223183"/>
                  </a:lnTo>
                  <a:lnTo>
                    <a:pt x="1479830" y="1235876"/>
                  </a:lnTo>
                  <a:lnTo>
                    <a:pt x="1488404" y="1248569"/>
                  </a:lnTo>
                  <a:lnTo>
                    <a:pt x="1496978" y="1261262"/>
                  </a:lnTo>
                  <a:lnTo>
                    <a:pt x="1505552" y="1274272"/>
                  </a:lnTo>
                  <a:lnTo>
                    <a:pt x="1513809" y="1287600"/>
                  </a:lnTo>
                  <a:lnTo>
                    <a:pt x="1521748" y="1300611"/>
                  </a:lnTo>
                  <a:lnTo>
                    <a:pt x="1529687" y="1314573"/>
                  </a:lnTo>
                  <a:lnTo>
                    <a:pt x="1537308" y="1328218"/>
                  </a:lnTo>
                  <a:lnTo>
                    <a:pt x="1544930" y="1341863"/>
                  </a:lnTo>
                  <a:lnTo>
                    <a:pt x="1552234" y="1355826"/>
                  </a:lnTo>
                  <a:lnTo>
                    <a:pt x="1559537" y="1369788"/>
                  </a:lnTo>
                  <a:lnTo>
                    <a:pt x="1566206" y="1384385"/>
                  </a:lnTo>
                  <a:lnTo>
                    <a:pt x="1573193" y="1398982"/>
                  </a:lnTo>
                  <a:lnTo>
                    <a:pt x="1579544" y="1413579"/>
                  </a:lnTo>
                  <a:lnTo>
                    <a:pt x="1586213" y="1428176"/>
                  </a:lnTo>
                  <a:lnTo>
                    <a:pt x="1592246" y="1443725"/>
                  </a:lnTo>
                  <a:lnTo>
                    <a:pt x="1598280" y="1458640"/>
                  </a:lnTo>
                  <a:lnTo>
                    <a:pt x="1603996" y="1473871"/>
                  </a:lnTo>
                  <a:lnTo>
                    <a:pt x="1609712" y="1489738"/>
                  </a:lnTo>
                  <a:lnTo>
                    <a:pt x="1614793" y="1505287"/>
                  </a:lnTo>
                  <a:lnTo>
                    <a:pt x="1620191" y="1521153"/>
                  </a:lnTo>
                  <a:lnTo>
                    <a:pt x="1624955" y="1537337"/>
                  </a:lnTo>
                  <a:lnTo>
                    <a:pt x="1630036" y="1553521"/>
                  </a:lnTo>
                  <a:lnTo>
                    <a:pt x="1634482" y="1570339"/>
                  </a:lnTo>
                  <a:lnTo>
                    <a:pt x="1638610" y="1586840"/>
                  </a:lnTo>
                  <a:lnTo>
                    <a:pt x="1643056" y="1603976"/>
                  </a:lnTo>
                  <a:lnTo>
                    <a:pt x="1646867" y="1620794"/>
                  </a:lnTo>
                  <a:lnTo>
                    <a:pt x="1650677" y="1637930"/>
                  </a:lnTo>
                  <a:lnTo>
                    <a:pt x="1654170" y="1655383"/>
                  </a:lnTo>
                  <a:lnTo>
                    <a:pt x="1657664" y="1673153"/>
                  </a:lnTo>
                  <a:lnTo>
                    <a:pt x="1660522" y="1690923"/>
                  </a:lnTo>
                  <a:lnTo>
                    <a:pt x="1663697" y="1709011"/>
                  </a:lnTo>
                  <a:lnTo>
                    <a:pt x="1666238" y="1727099"/>
                  </a:lnTo>
                  <a:lnTo>
                    <a:pt x="1668461" y="1745821"/>
                  </a:lnTo>
                  <a:lnTo>
                    <a:pt x="1670684" y="1764226"/>
                  </a:lnTo>
                  <a:lnTo>
                    <a:pt x="1672589" y="1783266"/>
                  </a:lnTo>
                  <a:lnTo>
                    <a:pt x="1674177" y="1802305"/>
                  </a:lnTo>
                  <a:lnTo>
                    <a:pt x="1676082" y="1821345"/>
                  </a:lnTo>
                  <a:lnTo>
                    <a:pt x="1677352" y="1841019"/>
                  </a:lnTo>
                  <a:lnTo>
                    <a:pt x="1678305" y="1860694"/>
                  </a:lnTo>
                  <a:lnTo>
                    <a:pt x="1679258" y="1880368"/>
                  </a:lnTo>
                  <a:lnTo>
                    <a:pt x="1679575" y="1900677"/>
                  </a:lnTo>
                  <a:lnTo>
                    <a:pt x="1679575" y="1903850"/>
                  </a:lnTo>
                  <a:lnTo>
                    <a:pt x="1677035" y="1905437"/>
                  </a:lnTo>
                  <a:lnTo>
                    <a:pt x="1653853" y="1918765"/>
                  </a:lnTo>
                  <a:lnTo>
                    <a:pt x="1630353" y="1931775"/>
                  </a:lnTo>
                  <a:lnTo>
                    <a:pt x="1606854" y="1944151"/>
                  </a:lnTo>
                  <a:lnTo>
                    <a:pt x="1583037" y="1956209"/>
                  </a:lnTo>
                  <a:lnTo>
                    <a:pt x="1558902" y="1967950"/>
                  </a:lnTo>
                  <a:lnTo>
                    <a:pt x="1534768" y="1979374"/>
                  </a:lnTo>
                  <a:lnTo>
                    <a:pt x="1510316" y="1990163"/>
                  </a:lnTo>
                  <a:lnTo>
                    <a:pt x="1485864" y="2000635"/>
                  </a:lnTo>
                  <a:lnTo>
                    <a:pt x="1461411" y="2010790"/>
                  </a:lnTo>
                  <a:lnTo>
                    <a:pt x="1436642" y="2020627"/>
                  </a:lnTo>
                  <a:lnTo>
                    <a:pt x="1411872" y="2029512"/>
                  </a:lnTo>
                  <a:lnTo>
                    <a:pt x="1386785" y="2038397"/>
                  </a:lnTo>
                  <a:lnTo>
                    <a:pt x="1361380" y="2046965"/>
                  </a:lnTo>
                  <a:lnTo>
                    <a:pt x="1335975" y="2054581"/>
                  </a:lnTo>
                  <a:lnTo>
                    <a:pt x="1310570" y="2062514"/>
                  </a:lnTo>
                  <a:lnTo>
                    <a:pt x="1285166" y="2069495"/>
                  </a:lnTo>
                  <a:lnTo>
                    <a:pt x="1259443" y="2076159"/>
                  </a:lnTo>
                  <a:lnTo>
                    <a:pt x="1233403" y="2082506"/>
                  </a:lnTo>
                  <a:lnTo>
                    <a:pt x="1207681" y="2088535"/>
                  </a:lnTo>
                  <a:lnTo>
                    <a:pt x="1181959" y="2093929"/>
                  </a:lnTo>
                  <a:lnTo>
                    <a:pt x="1155919" y="2099007"/>
                  </a:lnTo>
                  <a:lnTo>
                    <a:pt x="1129561" y="2103767"/>
                  </a:lnTo>
                  <a:lnTo>
                    <a:pt x="1103204" y="2107892"/>
                  </a:lnTo>
                  <a:lnTo>
                    <a:pt x="1077164" y="2111382"/>
                  </a:lnTo>
                  <a:lnTo>
                    <a:pt x="1050806" y="2114873"/>
                  </a:lnTo>
                  <a:lnTo>
                    <a:pt x="1024131" y="2117729"/>
                  </a:lnTo>
                  <a:lnTo>
                    <a:pt x="997774" y="2119950"/>
                  </a:lnTo>
                  <a:lnTo>
                    <a:pt x="971099" y="2121854"/>
                  </a:lnTo>
                  <a:lnTo>
                    <a:pt x="944424" y="2123441"/>
                  </a:lnTo>
                  <a:lnTo>
                    <a:pt x="917749" y="2125028"/>
                  </a:lnTo>
                  <a:lnTo>
                    <a:pt x="891074" y="2125662"/>
                  </a:lnTo>
                  <a:lnTo>
                    <a:pt x="864399" y="2125662"/>
                  </a:lnTo>
                  <a:lnTo>
                    <a:pt x="835818" y="2125662"/>
                  </a:lnTo>
                  <a:lnTo>
                    <a:pt x="807238" y="2124710"/>
                  </a:lnTo>
                  <a:lnTo>
                    <a:pt x="778657" y="2123124"/>
                  </a:lnTo>
                  <a:lnTo>
                    <a:pt x="750395" y="2121537"/>
                  </a:lnTo>
                  <a:lnTo>
                    <a:pt x="722132" y="2119316"/>
                  </a:lnTo>
                  <a:lnTo>
                    <a:pt x="693869" y="2116777"/>
                  </a:lnTo>
                  <a:lnTo>
                    <a:pt x="665606" y="2113604"/>
                  </a:lnTo>
                  <a:lnTo>
                    <a:pt x="637661" y="2109478"/>
                  </a:lnTo>
                  <a:lnTo>
                    <a:pt x="609398" y="2105353"/>
                  </a:lnTo>
                  <a:lnTo>
                    <a:pt x="581453" y="2100593"/>
                  </a:lnTo>
                  <a:lnTo>
                    <a:pt x="553825" y="2095199"/>
                  </a:lnTo>
                  <a:lnTo>
                    <a:pt x="525880" y="2089487"/>
                  </a:lnTo>
                  <a:lnTo>
                    <a:pt x="498252" y="2083458"/>
                  </a:lnTo>
                  <a:lnTo>
                    <a:pt x="470624" y="2076476"/>
                  </a:lnTo>
                  <a:lnTo>
                    <a:pt x="443314" y="2069495"/>
                  </a:lnTo>
                  <a:lnTo>
                    <a:pt x="416321" y="2061879"/>
                  </a:lnTo>
                  <a:lnTo>
                    <a:pt x="389011" y="2053629"/>
                  </a:lnTo>
                  <a:lnTo>
                    <a:pt x="362019" y="2045378"/>
                  </a:lnTo>
                  <a:lnTo>
                    <a:pt x="335343" y="2036176"/>
                  </a:lnTo>
                  <a:lnTo>
                    <a:pt x="308668" y="2026656"/>
                  </a:lnTo>
                  <a:lnTo>
                    <a:pt x="282311" y="2016502"/>
                  </a:lnTo>
                  <a:lnTo>
                    <a:pt x="255953" y="2006030"/>
                  </a:lnTo>
                  <a:lnTo>
                    <a:pt x="229913" y="1994923"/>
                  </a:lnTo>
                  <a:lnTo>
                    <a:pt x="203556" y="1983499"/>
                  </a:lnTo>
                  <a:lnTo>
                    <a:pt x="177833" y="1971441"/>
                  </a:lnTo>
                  <a:lnTo>
                    <a:pt x="152429" y="1959065"/>
                  </a:lnTo>
                  <a:lnTo>
                    <a:pt x="127024" y="1946372"/>
                  </a:lnTo>
                  <a:lnTo>
                    <a:pt x="101619" y="1933044"/>
                  </a:lnTo>
                  <a:lnTo>
                    <a:pt x="76532" y="1919399"/>
                  </a:lnTo>
                  <a:lnTo>
                    <a:pt x="51762" y="1905437"/>
                  </a:lnTo>
                  <a:lnTo>
                    <a:pt x="27310" y="1890523"/>
                  </a:lnTo>
                  <a:lnTo>
                    <a:pt x="2858" y="1875291"/>
                  </a:lnTo>
                  <a:lnTo>
                    <a:pt x="0" y="1888301"/>
                  </a:lnTo>
                  <a:lnTo>
                    <a:pt x="0" y="1870531"/>
                  </a:lnTo>
                  <a:lnTo>
                    <a:pt x="952" y="1850222"/>
                  </a:lnTo>
                  <a:lnTo>
                    <a:pt x="2223" y="1829913"/>
                  </a:lnTo>
                  <a:lnTo>
                    <a:pt x="3493" y="1809604"/>
                  </a:lnTo>
                  <a:lnTo>
                    <a:pt x="5398" y="1790247"/>
                  </a:lnTo>
                  <a:lnTo>
                    <a:pt x="6986" y="1770573"/>
                  </a:lnTo>
                  <a:lnTo>
                    <a:pt x="9209" y="1750898"/>
                  </a:lnTo>
                  <a:lnTo>
                    <a:pt x="11749" y="1732176"/>
                  </a:lnTo>
                  <a:lnTo>
                    <a:pt x="14290" y="1713136"/>
                  </a:lnTo>
                  <a:lnTo>
                    <a:pt x="17148" y="1694414"/>
                  </a:lnTo>
                  <a:lnTo>
                    <a:pt x="20006" y="1676009"/>
                  </a:lnTo>
                  <a:lnTo>
                    <a:pt x="23499" y="1657604"/>
                  </a:lnTo>
                  <a:lnTo>
                    <a:pt x="26992" y="1639834"/>
                  </a:lnTo>
                  <a:lnTo>
                    <a:pt x="30486" y="1621746"/>
                  </a:lnTo>
                  <a:lnTo>
                    <a:pt x="34931" y="1604293"/>
                  </a:lnTo>
                  <a:lnTo>
                    <a:pt x="38742" y="1586840"/>
                  </a:lnTo>
                  <a:lnTo>
                    <a:pt x="43188" y="1569704"/>
                  </a:lnTo>
                  <a:lnTo>
                    <a:pt x="47951" y="1552569"/>
                  </a:lnTo>
                  <a:lnTo>
                    <a:pt x="52715" y="1536068"/>
                  </a:lnTo>
                  <a:lnTo>
                    <a:pt x="57796" y="1519249"/>
                  </a:lnTo>
                  <a:lnTo>
                    <a:pt x="62877" y="1503066"/>
                  </a:lnTo>
                  <a:lnTo>
                    <a:pt x="68593" y="1486564"/>
                  </a:lnTo>
                  <a:lnTo>
                    <a:pt x="73991" y="1470698"/>
                  </a:lnTo>
                  <a:lnTo>
                    <a:pt x="80025" y="1455149"/>
                  </a:lnTo>
                  <a:lnTo>
                    <a:pt x="86059" y="1439283"/>
                  </a:lnTo>
                  <a:lnTo>
                    <a:pt x="92410" y="1424051"/>
                  </a:lnTo>
                  <a:lnTo>
                    <a:pt x="98761" y="1409137"/>
                  </a:lnTo>
                  <a:lnTo>
                    <a:pt x="105430" y="1393905"/>
                  </a:lnTo>
                  <a:lnTo>
                    <a:pt x="112098" y="1378990"/>
                  </a:lnTo>
                  <a:lnTo>
                    <a:pt x="119402" y="1364393"/>
                  </a:lnTo>
                  <a:lnTo>
                    <a:pt x="126706" y="1350114"/>
                  </a:lnTo>
                  <a:lnTo>
                    <a:pt x="134010" y="1335834"/>
                  </a:lnTo>
                  <a:lnTo>
                    <a:pt x="141632" y="1321871"/>
                  </a:lnTo>
                  <a:lnTo>
                    <a:pt x="149571" y="1307909"/>
                  </a:lnTo>
                  <a:lnTo>
                    <a:pt x="157510" y="1294264"/>
                  </a:lnTo>
                  <a:lnTo>
                    <a:pt x="165766" y="1280936"/>
                  </a:lnTo>
                  <a:lnTo>
                    <a:pt x="174023" y="1267291"/>
                  </a:lnTo>
                  <a:lnTo>
                    <a:pt x="182597" y="1253963"/>
                  </a:lnTo>
                  <a:lnTo>
                    <a:pt x="191171" y="1241270"/>
                  </a:lnTo>
                  <a:lnTo>
                    <a:pt x="200380" y="1228260"/>
                  </a:lnTo>
                  <a:lnTo>
                    <a:pt x="209589" y="1215884"/>
                  </a:lnTo>
                  <a:lnTo>
                    <a:pt x="218799" y="1203191"/>
                  </a:lnTo>
                  <a:lnTo>
                    <a:pt x="228008" y="1191133"/>
                  </a:lnTo>
                  <a:lnTo>
                    <a:pt x="237852" y="1178757"/>
                  </a:lnTo>
                  <a:lnTo>
                    <a:pt x="247697" y="1167016"/>
                  </a:lnTo>
                  <a:lnTo>
                    <a:pt x="257541" y="1155275"/>
                  </a:lnTo>
                  <a:lnTo>
                    <a:pt x="267703" y="1143533"/>
                  </a:lnTo>
                  <a:lnTo>
                    <a:pt x="278182" y="1132110"/>
                  </a:lnTo>
                  <a:lnTo>
                    <a:pt x="288662" y="1120686"/>
                  </a:lnTo>
                  <a:lnTo>
                    <a:pt x="298824" y="1109579"/>
                  </a:lnTo>
                  <a:lnTo>
                    <a:pt x="309938" y="1098473"/>
                  </a:lnTo>
                  <a:lnTo>
                    <a:pt x="320735" y="1087684"/>
                  </a:lnTo>
                  <a:lnTo>
                    <a:pt x="331850" y="1076895"/>
                  </a:lnTo>
                  <a:lnTo>
                    <a:pt x="343282" y="1066423"/>
                  </a:lnTo>
                  <a:lnTo>
                    <a:pt x="354715" y="1055951"/>
                  </a:lnTo>
                  <a:lnTo>
                    <a:pt x="366147" y="1045797"/>
                  </a:lnTo>
                  <a:lnTo>
                    <a:pt x="377897" y="1035642"/>
                  </a:lnTo>
                  <a:lnTo>
                    <a:pt x="389964" y="1025805"/>
                  </a:lnTo>
                  <a:lnTo>
                    <a:pt x="401714" y="1015968"/>
                  </a:lnTo>
                  <a:lnTo>
                    <a:pt x="414099" y="1006448"/>
                  </a:lnTo>
                  <a:lnTo>
                    <a:pt x="426801" y="996928"/>
                  </a:lnTo>
                  <a:lnTo>
                    <a:pt x="439186" y="987408"/>
                  </a:lnTo>
                  <a:lnTo>
                    <a:pt x="451571" y="977888"/>
                  </a:lnTo>
                  <a:lnTo>
                    <a:pt x="477293" y="960118"/>
                  </a:lnTo>
                  <a:lnTo>
                    <a:pt x="481421" y="957262"/>
                  </a:lnTo>
                  <a:close/>
                  <a:moveTo>
                    <a:pt x="839471" y="0"/>
                  </a:moveTo>
                  <a:lnTo>
                    <a:pt x="852171" y="0"/>
                  </a:lnTo>
                  <a:lnTo>
                    <a:pt x="865506" y="0"/>
                  </a:lnTo>
                  <a:lnTo>
                    <a:pt x="878206" y="636"/>
                  </a:lnTo>
                  <a:lnTo>
                    <a:pt x="890906" y="1271"/>
                  </a:lnTo>
                  <a:lnTo>
                    <a:pt x="903288" y="2542"/>
                  </a:lnTo>
                  <a:lnTo>
                    <a:pt x="915988" y="3813"/>
                  </a:lnTo>
                  <a:lnTo>
                    <a:pt x="928371" y="5719"/>
                  </a:lnTo>
                  <a:lnTo>
                    <a:pt x="940436" y="7943"/>
                  </a:lnTo>
                  <a:lnTo>
                    <a:pt x="952818" y="10167"/>
                  </a:lnTo>
                  <a:lnTo>
                    <a:pt x="964883" y="12708"/>
                  </a:lnTo>
                  <a:lnTo>
                    <a:pt x="976631" y="15568"/>
                  </a:lnTo>
                  <a:lnTo>
                    <a:pt x="988696" y="19062"/>
                  </a:lnTo>
                  <a:lnTo>
                    <a:pt x="1000443" y="22239"/>
                  </a:lnTo>
                  <a:lnTo>
                    <a:pt x="1011873" y="26052"/>
                  </a:lnTo>
                  <a:lnTo>
                    <a:pt x="1023621" y="30182"/>
                  </a:lnTo>
                  <a:lnTo>
                    <a:pt x="1034733" y="34630"/>
                  </a:lnTo>
                  <a:lnTo>
                    <a:pt x="1046163" y="39395"/>
                  </a:lnTo>
                  <a:lnTo>
                    <a:pt x="1057276" y="44161"/>
                  </a:lnTo>
                  <a:lnTo>
                    <a:pt x="1068388" y="48926"/>
                  </a:lnTo>
                  <a:lnTo>
                    <a:pt x="1079183" y="54645"/>
                  </a:lnTo>
                  <a:lnTo>
                    <a:pt x="1089661" y="60046"/>
                  </a:lnTo>
                  <a:lnTo>
                    <a:pt x="1100456" y="66082"/>
                  </a:lnTo>
                  <a:lnTo>
                    <a:pt x="1110616" y="72119"/>
                  </a:lnTo>
                  <a:lnTo>
                    <a:pt x="1120776" y="78790"/>
                  </a:lnTo>
                  <a:lnTo>
                    <a:pt x="1130936" y="85462"/>
                  </a:lnTo>
                  <a:lnTo>
                    <a:pt x="1140461" y="92134"/>
                  </a:lnTo>
                  <a:lnTo>
                    <a:pt x="1150303" y="99123"/>
                  </a:lnTo>
                  <a:lnTo>
                    <a:pt x="1159828" y="106430"/>
                  </a:lnTo>
                  <a:lnTo>
                    <a:pt x="1169353" y="114055"/>
                  </a:lnTo>
                  <a:lnTo>
                    <a:pt x="1178561" y="121680"/>
                  </a:lnTo>
                  <a:lnTo>
                    <a:pt x="1187133" y="129623"/>
                  </a:lnTo>
                  <a:lnTo>
                    <a:pt x="1196023" y="137883"/>
                  </a:lnTo>
                  <a:lnTo>
                    <a:pt x="1204596" y="146143"/>
                  </a:lnTo>
                  <a:lnTo>
                    <a:pt x="1213168" y="155039"/>
                  </a:lnTo>
                  <a:lnTo>
                    <a:pt x="1221106" y="163299"/>
                  </a:lnTo>
                  <a:lnTo>
                    <a:pt x="1229043" y="172513"/>
                  </a:lnTo>
                  <a:lnTo>
                    <a:pt x="1236981" y="181726"/>
                  </a:lnTo>
                  <a:lnTo>
                    <a:pt x="1244283" y="190939"/>
                  </a:lnTo>
                  <a:lnTo>
                    <a:pt x="1251586" y="200153"/>
                  </a:lnTo>
                  <a:lnTo>
                    <a:pt x="1258888" y="210001"/>
                  </a:lnTo>
                  <a:lnTo>
                    <a:pt x="1265556" y="219850"/>
                  </a:lnTo>
                  <a:lnTo>
                    <a:pt x="1272223" y="230017"/>
                  </a:lnTo>
                  <a:lnTo>
                    <a:pt x="1278256" y="240183"/>
                  </a:lnTo>
                  <a:lnTo>
                    <a:pt x="1284606" y="250667"/>
                  </a:lnTo>
                  <a:lnTo>
                    <a:pt x="1290321" y="261151"/>
                  </a:lnTo>
                  <a:lnTo>
                    <a:pt x="1296353" y="271953"/>
                  </a:lnTo>
                  <a:lnTo>
                    <a:pt x="1301433" y="282755"/>
                  </a:lnTo>
                  <a:lnTo>
                    <a:pt x="1306831" y="293239"/>
                  </a:lnTo>
                  <a:lnTo>
                    <a:pt x="1311593" y="304359"/>
                  </a:lnTo>
                  <a:lnTo>
                    <a:pt x="1316356" y="315796"/>
                  </a:lnTo>
                  <a:lnTo>
                    <a:pt x="1320483" y="327234"/>
                  </a:lnTo>
                  <a:lnTo>
                    <a:pt x="1324293" y="338671"/>
                  </a:lnTo>
                  <a:lnTo>
                    <a:pt x="1328421" y="350426"/>
                  </a:lnTo>
                  <a:lnTo>
                    <a:pt x="1331913" y="362181"/>
                  </a:lnTo>
                  <a:lnTo>
                    <a:pt x="1335088" y="373936"/>
                  </a:lnTo>
                  <a:lnTo>
                    <a:pt x="1337946" y="386009"/>
                  </a:lnTo>
                  <a:lnTo>
                    <a:pt x="1340803" y="398081"/>
                  </a:lnTo>
                  <a:lnTo>
                    <a:pt x="1343026" y="410472"/>
                  </a:lnTo>
                  <a:lnTo>
                    <a:pt x="1344931" y="422862"/>
                  </a:lnTo>
                  <a:lnTo>
                    <a:pt x="1346518" y="435252"/>
                  </a:lnTo>
                  <a:lnTo>
                    <a:pt x="1348106" y="447643"/>
                  </a:lnTo>
                  <a:lnTo>
                    <a:pt x="1349058" y="460033"/>
                  </a:lnTo>
                  <a:lnTo>
                    <a:pt x="1350011" y="472741"/>
                  </a:lnTo>
                  <a:lnTo>
                    <a:pt x="1350646" y="485449"/>
                  </a:lnTo>
                  <a:lnTo>
                    <a:pt x="1350963" y="498475"/>
                  </a:lnTo>
                  <a:lnTo>
                    <a:pt x="1350646" y="513407"/>
                  </a:lnTo>
                  <a:lnTo>
                    <a:pt x="1349693" y="528975"/>
                  </a:lnTo>
                  <a:lnTo>
                    <a:pt x="1348423" y="543907"/>
                  </a:lnTo>
                  <a:lnTo>
                    <a:pt x="1347153" y="558521"/>
                  </a:lnTo>
                  <a:lnTo>
                    <a:pt x="1345248" y="573453"/>
                  </a:lnTo>
                  <a:lnTo>
                    <a:pt x="1342708" y="588067"/>
                  </a:lnTo>
                  <a:lnTo>
                    <a:pt x="1339851" y="602682"/>
                  </a:lnTo>
                  <a:lnTo>
                    <a:pt x="1336358" y="616660"/>
                  </a:lnTo>
                  <a:lnTo>
                    <a:pt x="1332866" y="631275"/>
                  </a:lnTo>
                  <a:lnTo>
                    <a:pt x="1328738" y="645254"/>
                  </a:lnTo>
                  <a:lnTo>
                    <a:pt x="1324293" y="658915"/>
                  </a:lnTo>
                  <a:lnTo>
                    <a:pt x="1319531" y="672576"/>
                  </a:lnTo>
                  <a:lnTo>
                    <a:pt x="1314133" y="685920"/>
                  </a:lnTo>
                  <a:lnTo>
                    <a:pt x="1308418" y="699263"/>
                  </a:lnTo>
                  <a:lnTo>
                    <a:pt x="1302386" y="712607"/>
                  </a:lnTo>
                  <a:lnTo>
                    <a:pt x="1296353" y="725315"/>
                  </a:lnTo>
                  <a:lnTo>
                    <a:pt x="1289368" y="738023"/>
                  </a:lnTo>
                  <a:lnTo>
                    <a:pt x="1282383" y="750413"/>
                  </a:lnTo>
                  <a:lnTo>
                    <a:pt x="1275081" y="762486"/>
                  </a:lnTo>
                  <a:lnTo>
                    <a:pt x="1267143" y="774559"/>
                  </a:lnTo>
                  <a:lnTo>
                    <a:pt x="1259206" y="786313"/>
                  </a:lnTo>
                  <a:lnTo>
                    <a:pt x="1250633" y="797751"/>
                  </a:lnTo>
                  <a:lnTo>
                    <a:pt x="1242061" y="809188"/>
                  </a:lnTo>
                  <a:lnTo>
                    <a:pt x="1232853" y="819990"/>
                  </a:lnTo>
                  <a:lnTo>
                    <a:pt x="1223963" y="830792"/>
                  </a:lnTo>
                  <a:lnTo>
                    <a:pt x="1214121" y="841276"/>
                  </a:lnTo>
                  <a:lnTo>
                    <a:pt x="1204278" y="851442"/>
                  </a:lnTo>
                  <a:lnTo>
                    <a:pt x="1193801" y="860974"/>
                  </a:lnTo>
                  <a:lnTo>
                    <a:pt x="1183323" y="870822"/>
                  </a:lnTo>
                  <a:lnTo>
                    <a:pt x="1172528" y="880036"/>
                  </a:lnTo>
                  <a:lnTo>
                    <a:pt x="1161733" y="889249"/>
                  </a:lnTo>
                  <a:lnTo>
                    <a:pt x="1150303" y="897827"/>
                  </a:lnTo>
                  <a:lnTo>
                    <a:pt x="1134746" y="909264"/>
                  </a:lnTo>
                  <a:lnTo>
                    <a:pt x="1118236" y="920066"/>
                  </a:lnTo>
                  <a:lnTo>
                    <a:pt x="1101408" y="929915"/>
                  </a:lnTo>
                  <a:lnTo>
                    <a:pt x="1084581" y="939446"/>
                  </a:lnTo>
                  <a:lnTo>
                    <a:pt x="1066801" y="948342"/>
                  </a:lnTo>
                  <a:lnTo>
                    <a:pt x="1048703" y="956602"/>
                  </a:lnTo>
                  <a:lnTo>
                    <a:pt x="1040131" y="960414"/>
                  </a:lnTo>
                  <a:lnTo>
                    <a:pt x="1030606" y="963909"/>
                  </a:lnTo>
                  <a:lnTo>
                    <a:pt x="1021398" y="967722"/>
                  </a:lnTo>
                  <a:lnTo>
                    <a:pt x="1011873" y="970899"/>
                  </a:lnTo>
                  <a:lnTo>
                    <a:pt x="1002348" y="973758"/>
                  </a:lnTo>
                  <a:lnTo>
                    <a:pt x="993141" y="976617"/>
                  </a:lnTo>
                  <a:lnTo>
                    <a:pt x="983616" y="979794"/>
                  </a:lnTo>
                  <a:lnTo>
                    <a:pt x="973773" y="982018"/>
                  </a:lnTo>
                  <a:lnTo>
                    <a:pt x="963931" y="984560"/>
                  </a:lnTo>
                  <a:lnTo>
                    <a:pt x="954088" y="986466"/>
                  </a:lnTo>
                  <a:lnTo>
                    <a:pt x="944246" y="988372"/>
                  </a:lnTo>
                  <a:lnTo>
                    <a:pt x="934403" y="990596"/>
                  </a:lnTo>
                  <a:lnTo>
                    <a:pt x="924561" y="991867"/>
                  </a:lnTo>
                  <a:lnTo>
                    <a:pt x="914401" y="993455"/>
                  </a:lnTo>
                  <a:lnTo>
                    <a:pt x="904241" y="994409"/>
                  </a:lnTo>
                  <a:lnTo>
                    <a:pt x="893763" y="995362"/>
                  </a:lnTo>
                  <a:lnTo>
                    <a:pt x="883603" y="995997"/>
                  </a:lnTo>
                  <a:lnTo>
                    <a:pt x="873126" y="996632"/>
                  </a:lnTo>
                  <a:lnTo>
                    <a:pt x="862648" y="996950"/>
                  </a:lnTo>
                  <a:lnTo>
                    <a:pt x="852171" y="996950"/>
                  </a:lnTo>
                  <a:lnTo>
                    <a:pt x="840423" y="996950"/>
                  </a:lnTo>
                  <a:lnTo>
                    <a:pt x="828358" y="996315"/>
                  </a:lnTo>
                  <a:lnTo>
                    <a:pt x="816293" y="995679"/>
                  </a:lnTo>
                  <a:lnTo>
                    <a:pt x="804546" y="994726"/>
                  </a:lnTo>
                  <a:lnTo>
                    <a:pt x="792798" y="993455"/>
                  </a:lnTo>
                  <a:lnTo>
                    <a:pt x="781368" y="992185"/>
                  </a:lnTo>
                  <a:lnTo>
                    <a:pt x="769621" y="990278"/>
                  </a:lnTo>
                  <a:lnTo>
                    <a:pt x="758191" y="988054"/>
                  </a:lnTo>
                  <a:lnTo>
                    <a:pt x="746761" y="985831"/>
                  </a:lnTo>
                  <a:lnTo>
                    <a:pt x="735331" y="983289"/>
                  </a:lnTo>
                  <a:lnTo>
                    <a:pt x="724218" y="980430"/>
                  </a:lnTo>
                  <a:lnTo>
                    <a:pt x="713106" y="977253"/>
                  </a:lnTo>
                  <a:lnTo>
                    <a:pt x="702311" y="973758"/>
                  </a:lnTo>
                  <a:lnTo>
                    <a:pt x="691198" y="970263"/>
                  </a:lnTo>
                  <a:lnTo>
                    <a:pt x="680721" y="966768"/>
                  </a:lnTo>
                  <a:lnTo>
                    <a:pt x="670243" y="962321"/>
                  </a:lnTo>
                  <a:lnTo>
                    <a:pt x="659448" y="958190"/>
                  </a:lnTo>
                  <a:lnTo>
                    <a:pt x="648971" y="953425"/>
                  </a:lnTo>
                  <a:lnTo>
                    <a:pt x="638811" y="948659"/>
                  </a:lnTo>
                  <a:lnTo>
                    <a:pt x="628651" y="943894"/>
                  </a:lnTo>
                  <a:lnTo>
                    <a:pt x="618491" y="938493"/>
                  </a:lnTo>
                  <a:lnTo>
                    <a:pt x="608648" y="933410"/>
                  </a:lnTo>
                  <a:lnTo>
                    <a:pt x="599123" y="927373"/>
                  </a:lnTo>
                  <a:lnTo>
                    <a:pt x="589281" y="921655"/>
                  </a:lnTo>
                  <a:lnTo>
                    <a:pt x="579756" y="915618"/>
                  </a:lnTo>
                  <a:lnTo>
                    <a:pt x="570548" y="909264"/>
                  </a:lnTo>
                  <a:lnTo>
                    <a:pt x="561023" y="902910"/>
                  </a:lnTo>
                  <a:lnTo>
                    <a:pt x="552133" y="895921"/>
                  </a:lnTo>
                  <a:lnTo>
                    <a:pt x="543561" y="889249"/>
                  </a:lnTo>
                  <a:lnTo>
                    <a:pt x="534671" y="881942"/>
                  </a:lnTo>
                  <a:lnTo>
                    <a:pt x="526098" y="874952"/>
                  </a:lnTo>
                  <a:lnTo>
                    <a:pt x="517526" y="867328"/>
                  </a:lnTo>
                  <a:lnTo>
                    <a:pt x="508318" y="858750"/>
                  </a:lnTo>
                  <a:lnTo>
                    <a:pt x="499428" y="849854"/>
                  </a:lnTo>
                  <a:lnTo>
                    <a:pt x="490538" y="840958"/>
                  </a:lnTo>
                  <a:lnTo>
                    <a:pt x="481648" y="831427"/>
                  </a:lnTo>
                  <a:lnTo>
                    <a:pt x="473711" y="821896"/>
                  </a:lnTo>
                  <a:lnTo>
                    <a:pt x="465456" y="812047"/>
                  </a:lnTo>
                  <a:lnTo>
                    <a:pt x="457518" y="801881"/>
                  </a:lnTo>
                  <a:lnTo>
                    <a:pt x="449898" y="791714"/>
                  </a:lnTo>
                  <a:lnTo>
                    <a:pt x="442596" y="781548"/>
                  </a:lnTo>
                  <a:lnTo>
                    <a:pt x="435293" y="770746"/>
                  </a:lnTo>
                  <a:lnTo>
                    <a:pt x="428626" y="759944"/>
                  </a:lnTo>
                  <a:lnTo>
                    <a:pt x="421958" y="749142"/>
                  </a:lnTo>
                  <a:lnTo>
                    <a:pt x="415608" y="738023"/>
                  </a:lnTo>
                  <a:lnTo>
                    <a:pt x="409576" y="726585"/>
                  </a:lnTo>
                  <a:lnTo>
                    <a:pt x="403861" y="715148"/>
                  </a:lnTo>
                  <a:lnTo>
                    <a:pt x="398463" y="703393"/>
                  </a:lnTo>
                  <a:lnTo>
                    <a:pt x="393383" y="691638"/>
                  </a:lnTo>
                  <a:lnTo>
                    <a:pt x="388303" y="679566"/>
                  </a:lnTo>
                  <a:lnTo>
                    <a:pt x="383858" y="667493"/>
                  </a:lnTo>
                  <a:lnTo>
                    <a:pt x="379731" y="655420"/>
                  </a:lnTo>
                  <a:lnTo>
                    <a:pt x="375603" y="643030"/>
                  </a:lnTo>
                  <a:lnTo>
                    <a:pt x="372111" y="630322"/>
                  </a:lnTo>
                  <a:lnTo>
                    <a:pt x="368936" y="617614"/>
                  </a:lnTo>
                  <a:lnTo>
                    <a:pt x="365443" y="604588"/>
                  </a:lnTo>
                  <a:lnTo>
                    <a:pt x="362903" y="591880"/>
                  </a:lnTo>
                  <a:lnTo>
                    <a:pt x="360681" y="578854"/>
                  </a:lnTo>
                  <a:lnTo>
                    <a:pt x="358776" y="565828"/>
                  </a:lnTo>
                  <a:lnTo>
                    <a:pt x="357188" y="552485"/>
                  </a:lnTo>
                  <a:lnTo>
                    <a:pt x="355601" y="539141"/>
                  </a:lnTo>
                  <a:lnTo>
                    <a:pt x="354648" y="525480"/>
                  </a:lnTo>
                  <a:lnTo>
                    <a:pt x="354331" y="511819"/>
                  </a:lnTo>
                  <a:lnTo>
                    <a:pt x="354013" y="498475"/>
                  </a:lnTo>
                  <a:lnTo>
                    <a:pt x="354331" y="485449"/>
                  </a:lnTo>
                  <a:lnTo>
                    <a:pt x="354648" y="472741"/>
                  </a:lnTo>
                  <a:lnTo>
                    <a:pt x="355601" y="460033"/>
                  </a:lnTo>
                  <a:lnTo>
                    <a:pt x="356871" y="447643"/>
                  </a:lnTo>
                  <a:lnTo>
                    <a:pt x="358141" y="434935"/>
                  </a:lnTo>
                  <a:lnTo>
                    <a:pt x="360046" y="422544"/>
                  </a:lnTo>
                  <a:lnTo>
                    <a:pt x="361951" y="410472"/>
                  </a:lnTo>
                  <a:lnTo>
                    <a:pt x="364173" y="397763"/>
                  </a:lnTo>
                  <a:lnTo>
                    <a:pt x="366713" y="385691"/>
                  </a:lnTo>
                  <a:lnTo>
                    <a:pt x="369888" y="373936"/>
                  </a:lnTo>
                  <a:lnTo>
                    <a:pt x="373063" y="361863"/>
                  </a:lnTo>
                  <a:lnTo>
                    <a:pt x="376556" y="350108"/>
                  </a:lnTo>
                  <a:lnTo>
                    <a:pt x="380683" y="338671"/>
                  </a:lnTo>
                  <a:lnTo>
                    <a:pt x="384493" y="326916"/>
                  </a:lnTo>
                  <a:lnTo>
                    <a:pt x="388621" y="315796"/>
                  </a:lnTo>
                  <a:lnTo>
                    <a:pt x="393383" y="304359"/>
                  </a:lnTo>
                  <a:lnTo>
                    <a:pt x="398146" y="293239"/>
                  </a:lnTo>
                  <a:lnTo>
                    <a:pt x="403543" y="282755"/>
                  </a:lnTo>
                  <a:lnTo>
                    <a:pt x="408623" y="271636"/>
                  </a:lnTo>
                  <a:lnTo>
                    <a:pt x="414656" y="261151"/>
                  </a:lnTo>
                  <a:lnTo>
                    <a:pt x="420371" y="250667"/>
                  </a:lnTo>
                  <a:lnTo>
                    <a:pt x="426721" y="240183"/>
                  </a:lnTo>
                  <a:lnTo>
                    <a:pt x="432753" y="230017"/>
                  </a:lnTo>
                  <a:lnTo>
                    <a:pt x="439421" y="219850"/>
                  </a:lnTo>
                  <a:lnTo>
                    <a:pt x="446088" y="210001"/>
                  </a:lnTo>
                  <a:lnTo>
                    <a:pt x="453391" y="200153"/>
                  </a:lnTo>
                  <a:lnTo>
                    <a:pt x="460693" y="190939"/>
                  </a:lnTo>
                  <a:lnTo>
                    <a:pt x="467996" y="181408"/>
                  </a:lnTo>
                  <a:lnTo>
                    <a:pt x="475933" y="172195"/>
                  </a:lnTo>
                  <a:lnTo>
                    <a:pt x="483871" y="163299"/>
                  </a:lnTo>
                  <a:lnTo>
                    <a:pt x="491808" y="154403"/>
                  </a:lnTo>
                  <a:lnTo>
                    <a:pt x="500381" y="146143"/>
                  </a:lnTo>
                  <a:lnTo>
                    <a:pt x="508953" y="137565"/>
                  </a:lnTo>
                  <a:lnTo>
                    <a:pt x="517526" y="129305"/>
                  </a:lnTo>
                  <a:lnTo>
                    <a:pt x="526416" y="121680"/>
                  </a:lnTo>
                  <a:lnTo>
                    <a:pt x="535623" y="113738"/>
                  </a:lnTo>
                  <a:lnTo>
                    <a:pt x="545148" y="106113"/>
                  </a:lnTo>
                  <a:lnTo>
                    <a:pt x="554673" y="99123"/>
                  </a:lnTo>
                  <a:lnTo>
                    <a:pt x="564516" y="92134"/>
                  </a:lnTo>
                  <a:lnTo>
                    <a:pt x="574041" y="85462"/>
                  </a:lnTo>
                  <a:lnTo>
                    <a:pt x="584201" y="78473"/>
                  </a:lnTo>
                  <a:lnTo>
                    <a:pt x="594361" y="72119"/>
                  </a:lnTo>
                  <a:lnTo>
                    <a:pt x="604838" y="66082"/>
                  </a:lnTo>
                  <a:lnTo>
                    <a:pt x="615316" y="60046"/>
                  </a:lnTo>
                  <a:lnTo>
                    <a:pt x="625793" y="54645"/>
                  </a:lnTo>
                  <a:lnTo>
                    <a:pt x="636906" y="48926"/>
                  </a:lnTo>
                  <a:lnTo>
                    <a:pt x="647701" y="44161"/>
                  </a:lnTo>
                  <a:lnTo>
                    <a:pt x="658813" y="39395"/>
                  </a:lnTo>
                  <a:lnTo>
                    <a:pt x="670243" y="34630"/>
                  </a:lnTo>
                  <a:lnTo>
                    <a:pt x="681356" y="30182"/>
                  </a:lnTo>
                  <a:lnTo>
                    <a:pt x="693103" y="26052"/>
                  </a:lnTo>
                  <a:lnTo>
                    <a:pt x="704533" y="22239"/>
                  </a:lnTo>
                  <a:lnTo>
                    <a:pt x="716281" y="19062"/>
                  </a:lnTo>
                  <a:lnTo>
                    <a:pt x="728346" y="15568"/>
                  </a:lnTo>
                  <a:lnTo>
                    <a:pt x="740093" y="12708"/>
                  </a:lnTo>
                  <a:lnTo>
                    <a:pt x="752158" y="10167"/>
                  </a:lnTo>
                  <a:lnTo>
                    <a:pt x="764541" y="7625"/>
                  </a:lnTo>
                  <a:lnTo>
                    <a:pt x="776606" y="5719"/>
                  </a:lnTo>
                  <a:lnTo>
                    <a:pt x="788988" y="3813"/>
                  </a:lnTo>
                  <a:lnTo>
                    <a:pt x="801688" y="2542"/>
                  </a:lnTo>
                  <a:lnTo>
                    <a:pt x="814071" y="1271"/>
                  </a:lnTo>
                  <a:lnTo>
                    <a:pt x="826771" y="636"/>
                  </a:lnTo>
                  <a:lnTo>
                    <a:pt x="839471" y="0"/>
                  </a:ln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" name="正五边形 1"/>
            <p:cNvSpPr/>
            <p:nvPr/>
          </p:nvSpPr>
          <p:spPr>
            <a:xfrm>
              <a:off x="4354285" y="1883228"/>
              <a:ext cx="3483429" cy="3091543"/>
            </a:xfrm>
            <a:prstGeom prst="pentagon">
              <a:avLst/>
            </a:prstGeom>
            <a:noFill/>
            <a:ln w="38100">
              <a:solidFill>
                <a:srgbClr val="C20F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91160" y="2011045"/>
            <a:ext cx="2754630" cy="272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smtClean="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  <a:sym typeface="+mn-ea"/>
              </a:rPr>
              <a:t>01 </a:t>
            </a:r>
            <a:r>
              <a:rPr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安装电器设备必须由正式电工按规范要求合理安装，电工应定期对电器设备、开关线路等进行检查，凡不符合安全要求的要及时维修或更换。不准乱拉临时电线</a:t>
            </a:r>
            <a:r>
              <a:rPr sz="14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。</a:t>
            </a:r>
            <a:endParaRPr sz="14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98210" y="2010410"/>
            <a:ext cx="286766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02 </a:t>
            </a:r>
            <a:r>
              <a:rPr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治疗用的红外线、频谱仪等电加热器械，不可靠近窗帘、被褥等可燃物，并应有专人负责管理，用后切断电源，确保安全。</a:t>
            </a:r>
            <a:endParaRPr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7980" y="4716780"/>
            <a:ext cx="2797810" cy="1471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4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03 </a:t>
            </a:r>
            <a:r>
              <a:rPr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医院的放射科、病理科、手术室、药房、变配电室等各部门，均应配备相应的灭火器。</a:t>
            </a:r>
            <a:endParaRPr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98210" y="4250055"/>
            <a:ext cx="2987040" cy="264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04 </a:t>
            </a:r>
            <a:r>
              <a:rPr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高层医院须参照《高层民用建筑设计防火规范》的有关规定，安装自动报警和灭火系统以及防排烟设备、防火门、防火卷帘、消火栓等防火和灭火设施，以加强自防自救的能力。</a:t>
            </a:r>
            <a:endParaRPr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0" name="矩形 19">
            <a:hlinkClick r:id="rId1"/>
          </p:cNvPr>
          <p:cNvSpPr/>
          <p:nvPr>
            <p:custDataLst>
              <p:tags r:id="rId2"/>
            </p:custDataLst>
          </p:nvPr>
        </p:nvSpPr>
        <p:spPr>
          <a:xfrm>
            <a:off x="1765300" y="705485"/>
            <a:ext cx="811530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zh-CN" altLang="en-US" sz="3200">
                <a:solidFill>
                  <a:schemeClr val="accent4"/>
                </a:solidFill>
                <a:effectLst/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三</a:t>
            </a:r>
            <a:endParaRPr lang="zh-CN" altLang="en-US" sz="3200">
              <a:solidFill>
                <a:schemeClr val="accent4"/>
              </a:solidFill>
              <a:effectLst/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812415" y="629920"/>
            <a:ext cx="4316730" cy="730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 smtClean="0">
                <a:solidFill>
                  <a:schemeClr val="accent4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明火管理</a:t>
            </a:r>
            <a:endParaRPr lang="zh-CN" altLang="en-US" sz="3200" smtClean="0">
              <a:solidFill>
                <a:schemeClr val="accent4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1120" y="1848047"/>
            <a:ext cx="1620791" cy="1178297"/>
            <a:chOff x="2579007" y="1699018"/>
            <a:chExt cx="2161054" cy="1178297"/>
          </a:xfrm>
        </p:grpSpPr>
        <p:sp>
          <p:nvSpPr>
            <p:cNvPr id="19" name="KSO_Shape"/>
            <p:cNvSpPr/>
            <p:nvPr/>
          </p:nvSpPr>
          <p:spPr bwMode="auto">
            <a:xfrm>
              <a:off x="2579007" y="1930400"/>
              <a:ext cx="701221" cy="715532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4500000">
              <a:off x="3561991" y="1699245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12488" y="1881901"/>
              <a:ext cx="877305" cy="81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01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403252" y="2129277"/>
            <a:ext cx="600375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1.医院内要严格控制火种，病房、门诊室、检查治疗室、药房等处均禁止吸烟。</a:t>
            </a:r>
            <a:endParaRPr sz="16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7886472" y="2676525"/>
            <a:ext cx="488666" cy="722958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810460" y="2522891"/>
            <a:ext cx="883382" cy="1178297"/>
            <a:chOff x="4436042" y="3760890"/>
            <a:chExt cx="1177842" cy="1178297"/>
          </a:xfrm>
        </p:grpSpPr>
        <p:sp>
          <p:nvSpPr>
            <p:cNvPr id="24" name="椭圆形标注 23"/>
            <p:cNvSpPr/>
            <p:nvPr/>
          </p:nvSpPr>
          <p:spPr>
            <a:xfrm rot="17100000" flipH="1">
              <a:off x="4435814" y="3761117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flipH="1">
              <a:off x="4586310" y="3943773"/>
              <a:ext cx="972660" cy="81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02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371090" y="2988945"/>
            <a:ext cx="430720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2.取暖用的火炉应统一定点，指定专人负责管理。</a:t>
            </a:r>
            <a:endParaRPr sz="16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767624" y="3809553"/>
            <a:ext cx="539413" cy="719217"/>
          </a:xfrm>
          <a:custGeom>
            <a:avLst/>
            <a:gdLst>
              <a:gd name="T0" fmla="*/ 534841122 w 6082"/>
              <a:gd name="T1" fmla="*/ 535017057 h 6080"/>
              <a:gd name="T2" fmla="*/ 534841122 w 6082"/>
              <a:gd name="T3" fmla="*/ 535017057 h 6080"/>
              <a:gd name="T4" fmla="*/ 534841122 w 6082"/>
              <a:gd name="T5" fmla="*/ 535017057 h 6080"/>
              <a:gd name="T6" fmla="*/ 534841122 w 6082"/>
              <a:gd name="T7" fmla="*/ 535017057 h 6080"/>
              <a:gd name="T8" fmla="*/ 534841122 w 6082"/>
              <a:gd name="T9" fmla="*/ 535017057 h 6080"/>
              <a:gd name="T10" fmla="*/ 534841122 w 6082"/>
              <a:gd name="T11" fmla="*/ 535017057 h 6080"/>
              <a:gd name="T12" fmla="*/ 534841122 w 6082"/>
              <a:gd name="T13" fmla="*/ 535017057 h 6080"/>
              <a:gd name="T14" fmla="*/ 534841122 w 6082"/>
              <a:gd name="T15" fmla="*/ 535017057 h 6080"/>
              <a:gd name="T16" fmla="*/ 534841122 w 6082"/>
              <a:gd name="T17" fmla="*/ 535017057 h 6080"/>
              <a:gd name="T18" fmla="*/ 534841122 w 6082"/>
              <a:gd name="T19" fmla="*/ 535017057 h 6080"/>
              <a:gd name="T20" fmla="*/ 534841122 w 6082"/>
              <a:gd name="T21" fmla="*/ 535017057 h 6080"/>
              <a:gd name="T22" fmla="*/ 534841122 w 6082"/>
              <a:gd name="T23" fmla="*/ 535017057 h 6080"/>
              <a:gd name="T24" fmla="*/ 534841122 w 6082"/>
              <a:gd name="T25" fmla="*/ 535017057 h 6080"/>
              <a:gd name="T26" fmla="*/ 534841122 w 6082"/>
              <a:gd name="T27" fmla="*/ 535017057 h 6080"/>
              <a:gd name="T28" fmla="*/ 534841122 w 6082"/>
              <a:gd name="T29" fmla="*/ 535017057 h 6080"/>
              <a:gd name="T30" fmla="*/ 534841122 w 6082"/>
              <a:gd name="T31" fmla="*/ 535017057 h 6080"/>
              <a:gd name="T32" fmla="*/ 534841122 w 6082"/>
              <a:gd name="T33" fmla="*/ 535017057 h 6080"/>
              <a:gd name="T34" fmla="*/ 534841122 w 6082"/>
              <a:gd name="T35" fmla="*/ 535017057 h 6080"/>
              <a:gd name="T36" fmla="*/ 534841122 w 6082"/>
              <a:gd name="T37" fmla="*/ 535017057 h 6080"/>
              <a:gd name="T38" fmla="*/ 534841122 w 6082"/>
              <a:gd name="T39" fmla="*/ 535017057 h 6080"/>
              <a:gd name="T40" fmla="*/ 534841122 w 6082"/>
              <a:gd name="T41" fmla="*/ 535017057 h 6080"/>
              <a:gd name="T42" fmla="*/ 534841122 w 6082"/>
              <a:gd name="T43" fmla="*/ 535017057 h 6080"/>
              <a:gd name="T44" fmla="*/ 534841122 w 6082"/>
              <a:gd name="T45" fmla="*/ 535017057 h 6080"/>
              <a:gd name="T46" fmla="*/ 534841122 w 6082"/>
              <a:gd name="T47" fmla="*/ 535017057 h 6080"/>
              <a:gd name="T48" fmla="*/ 534841122 w 6082"/>
              <a:gd name="T49" fmla="*/ 535017057 h 6080"/>
              <a:gd name="T50" fmla="*/ 534841122 w 6082"/>
              <a:gd name="T51" fmla="*/ 535017057 h 6080"/>
              <a:gd name="T52" fmla="*/ 534841122 w 6082"/>
              <a:gd name="T53" fmla="*/ 535017057 h 6080"/>
              <a:gd name="T54" fmla="*/ 534841122 w 6082"/>
              <a:gd name="T55" fmla="*/ 535017057 h 6080"/>
              <a:gd name="T56" fmla="*/ 534841122 w 6082"/>
              <a:gd name="T57" fmla="*/ 535017057 h 6080"/>
              <a:gd name="T58" fmla="*/ 534841122 w 6082"/>
              <a:gd name="T59" fmla="*/ 535017057 h 6080"/>
              <a:gd name="T60" fmla="*/ 534841122 w 6082"/>
              <a:gd name="T61" fmla="*/ 535017057 h 6080"/>
              <a:gd name="T62" fmla="*/ 534841122 w 6082"/>
              <a:gd name="T63" fmla="*/ 535017057 h 6080"/>
              <a:gd name="T64" fmla="*/ 534841122 w 6082"/>
              <a:gd name="T65" fmla="*/ 535017057 h 6080"/>
              <a:gd name="T66" fmla="*/ 534841122 w 6082"/>
              <a:gd name="T67" fmla="*/ 535017057 h 6080"/>
              <a:gd name="T68" fmla="*/ 534841122 w 6082"/>
              <a:gd name="T69" fmla="*/ 535017057 h 6080"/>
              <a:gd name="T70" fmla="*/ 534841122 w 6082"/>
              <a:gd name="T71" fmla="*/ 535017057 h 6080"/>
              <a:gd name="T72" fmla="*/ 534841122 w 6082"/>
              <a:gd name="T73" fmla="*/ 535017057 h 6080"/>
              <a:gd name="T74" fmla="*/ 534841122 w 6082"/>
              <a:gd name="T75" fmla="*/ 535017057 h 6080"/>
              <a:gd name="T76" fmla="*/ 534841122 w 6082"/>
              <a:gd name="T77" fmla="*/ 535017057 h 6080"/>
              <a:gd name="T78" fmla="*/ 534841122 w 6082"/>
              <a:gd name="T79" fmla="*/ 535017057 h 6080"/>
              <a:gd name="T80" fmla="*/ 534841122 w 6082"/>
              <a:gd name="T81" fmla="*/ 535017057 h 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82" h="6080">
                <a:moveTo>
                  <a:pt x="2303" y="3776"/>
                </a:moveTo>
                <a:lnTo>
                  <a:pt x="2303" y="4449"/>
                </a:lnTo>
                <a:lnTo>
                  <a:pt x="2744" y="4449"/>
                </a:lnTo>
                <a:lnTo>
                  <a:pt x="2744" y="5123"/>
                </a:lnTo>
                <a:lnTo>
                  <a:pt x="2344" y="5123"/>
                </a:lnTo>
                <a:lnTo>
                  <a:pt x="3041" y="6080"/>
                </a:lnTo>
                <a:lnTo>
                  <a:pt x="3738" y="5123"/>
                </a:lnTo>
                <a:lnTo>
                  <a:pt x="3338" y="5123"/>
                </a:lnTo>
                <a:lnTo>
                  <a:pt x="3338" y="4449"/>
                </a:lnTo>
                <a:lnTo>
                  <a:pt x="3777" y="4449"/>
                </a:lnTo>
                <a:lnTo>
                  <a:pt x="3777" y="3776"/>
                </a:lnTo>
                <a:lnTo>
                  <a:pt x="4451" y="3776"/>
                </a:lnTo>
                <a:lnTo>
                  <a:pt x="4451" y="3337"/>
                </a:lnTo>
                <a:lnTo>
                  <a:pt x="5124" y="3337"/>
                </a:lnTo>
                <a:lnTo>
                  <a:pt x="5124" y="3737"/>
                </a:lnTo>
                <a:lnTo>
                  <a:pt x="6082" y="3040"/>
                </a:lnTo>
                <a:lnTo>
                  <a:pt x="5124" y="2344"/>
                </a:lnTo>
                <a:lnTo>
                  <a:pt x="5124" y="2744"/>
                </a:lnTo>
                <a:lnTo>
                  <a:pt x="4451" y="2744"/>
                </a:lnTo>
                <a:lnTo>
                  <a:pt x="4451" y="2303"/>
                </a:lnTo>
                <a:lnTo>
                  <a:pt x="3777" y="2303"/>
                </a:lnTo>
                <a:lnTo>
                  <a:pt x="3777" y="1631"/>
                </a:lnTo>
                <a:lnTo>
                  <a:pt x="3338" y="1631"/>
                </a:lnTo>
                <a:lnTo>
                  <a:pt x="3338" y="958"/>
                </a:lnTo>
                <a:lnTo>
                  <a:pt x="3738" y="958"/>
                </a:lnTo>
                <a:lnTo>
                  <a:pt x="3041" y="0"/>
                </a:lnTo>
                <a:lnTo>
                  <a:pt x="2344" y="958"/>
                </a:lnTo>
                <a:lnTo>
                  <a:pt x="2744" y="958"/>
                </a:lnTo>
                <a:lnTo>
                  <a:pt x="2744" y="1631"/>
                </a:lnTo>
                <a:lnTo>
                  <a:pt x="2303" y="1631"/>
                </a:lnTo>
                <a:lnTo>
                  <a:pt x="2303" y="2303"/>
                </a:lnTo>
                <a:lnTo>
                  <a:pt x="1632" y="2303"/>
                </a:lnTo>
                <a:lnTo>
                  <a:pt x="1632" y="2744"/>
                </a:lnTo>
                <a:lnTo>
                  <a:pt x="959" y="2744"/>
                </a:lnTo>
                <a:lnTo>
                  <a:pt x="959" y="2344"/>
                </a:lnTo>
                <a:lnTo>
                  <a:pt x="0" y="3040"/>
                </a:lnTo>
                <a:lnTo>
                  <a:pt x="959" y="3737"/>
                </a:lnTo>
                <a:lnTo>
                  <a:pt x="959" y="3337"/>
                </a:lnTo>
                <a:lnTo>
                  <a:pt x="1632" y="3337"/>
                </a:lnTo>
                <a:lnTo>
                  <a:pt x="1632" y="3776"/>
                </a:lnTo>
                <a:lnTo>
                  <a:pt x="2303" y="3776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" name="组合 7"/>
          <p:cNvGrpSpPr/>
          <p:nvPr/>
        </p:nvGrpSpPr>
        <p:grpSpPr>
          <a:xfrm>
            <a:off x="1443122" y="3618013"/>
            <a:ext cx="883382" cy="1178297"/>
            <a:chOff x="1924163" y="4890552"/>
            <a:chExt cx="1177842" cy="1178297"/>
          </a:xfrm>
        </p:grpSpPr>
        <p:sp>
          <p:nvSpPr>
            <p:cNvPr id="28" name="椭圆形标注 27"/>
            <p:cNvSpPr/>
            <p:nvPr/>
          </p:nvSpPr>
          <p:spPr>
            <a:xfrm rot="4500000">
              <a:off x="1923935" y="4890779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74430" y="5035435"/>
              <a:ext cx="977850" cy="81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03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371386" y="3851322"/>
            <a:ext cx="6003752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3.处理污染的药棉、绷带以及手术后的遗弃物，须选择安全地点设置，专人管理，防止引燃周围的可燃物。</a:t>
            </a:r>
            <a:endParaRPr sz="16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6" name="矩形 15">
            <a:hlinkClick r:id="rId1"/>
          </p:cNvPr>
          <p:cNvSpPr/>
          <p:nvPr>
            <p:custDataLst>
              <p:tags r:id="rId2"/>
            </p:custDataLst>
          </p:nvPr>
        </p:nvSpPr>
        <p:spPr>
          <a:xfrm>
            <a:off x="1765300" y="705485"/>
            <a:ext cx="774700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zh-CN" altLang="en-US" sz="3200">
                <a:solidFill>
                  <a:schemeClr val="accent4"/>
                </a:solidFill>
                <a:effectLst/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四</a:t>
            </a:r>
            <a:endParaRPr lang="zh-CN" altLang="en-US" sz="3200">
              <a:solidFill>
                <a:schemeClr val="accent4"/>
              </a:solidFill>
              <a:effectLst/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8008392" y="4993640"/>
            <a:ext cx="488666" cy="722958"/>
          </a:xfrm>
          <a:custGeom>
            <a:avLst/>
            <a:gdLst>
              <a:gd name="T0" fmla="*/ 1592169 w 3407"/>
              <a:gd name="T1" fmla="*/ 450338 h 3778"/>
              <a:gd name="T2" fmla="*/ 1432047 w 3407"/>
              <a:gd name="T3" fmla="*/ 900675 h 3778"/>
              <a:gd name="T4" fmla="*/ 1591216 w 3407"/>
              <a:gd name="T5" fmla="*/ 1351013 h 3778"/>
              <a:gd name="T6" fmla="*/ 1121333 w 3407"/>
              <a:gd name="T7" fmla="*/ 1435838 h 3778"/>
              <a:gd name="T8" fmla="*/ 811573 w 3407"/>
              <a:gd name="T9" fmla="*/ 1800397 h 3778"/>
              <a:gd name="T10" fmla="*/ 502765 w 3407"/>
              <a:gd name="T11" fmla="*/ 1436791 h 3778"/>
              <a:gd name="T12" fmla="*/ 32882 w 3407"/>
              <a:gd name="T13" fmla="*/ 1350059 h 3778"/>
              <a:gd name="T14" fmla="*/ 193005 w 3407"/>
              <a:gd name="T15" fmla="*/ 900675 h 3778"/>
              <a:gd name="T16" fmla="*/ 31929 w 3407"/>
              <a:gd name="T17" fmla="*/ 450338 h 3778"/>
              <a:gd name="T18" fmla="*/ 502765 w 3407"/>
              <a:gd name="T19" fmla="*/ 364082 h 3778"/>
              <a:gd name="T20" fmla="*/ 811573 w 3407"/>
              <a:gd name="T21" fmla="*/ 0 h 3778"/>
              <a:gd name="T22" fmla="*/ 1121333 w 3407"/>
              <a:gd name="T23" fmla="*/ 363129 h 3778"/>
              <a:gd name="T24" fmla="*/ 222551 w 3407"/>
              <a:gd name="T25" fmla="*/ 391722 h 3778"/>
              <a:gd name="T26" fmla="*/ 75772 w 3407"/>
              <a:gd name="T27" fmla="*/ 644769 h 3778"/>
              <a:gd name="T28" fmla="*/ 438430 w 3407"/>
              <a:gd name="T29" fmla="*/ 683846 h 3778"/>
              <a:gd name="T30" fmla="*/ 222551 w 3407"/>
              <a:gd name="T31" fmla="*/ 391722 h 3778"/>
              <a:gd name="T32" fmla="*/ 76249 w 3407"/>
              <a:gd name="T33" fmla="*/ 1156581 h 3778"/>
              <a:gd name="T34" fmla="*/ 223028 w 3407"/>
              <a:gd name="T35" fmla="*/ 1409151 h 3778"/>
              <a:gd name="T36" fmla="*/ 438430 w 3407"/>
              <a:gd name="T37" fmla="*/ 1118457 h 3778"/>
              <a:gd name="T38" fmla="*/ 267347 w 3407"/>
              <a:gd name="T39" fmla="*/ 900675 h 3778"/>
              <a:gd name="T40" fmla="*/ 426516 w 3407"/>
              <a:gd name="T41" fmla="*/ 899722 h 3778"/>
              <a:gd name="T42" fmla="*/ 430329 w 3407"/>
              <a:gd name="T43" fmla="*/ 762953 h 3778"/>
              <a:gd name="T44" fmla="*/ 647161 w 3407"/>
              <a:gd name="T45" fmla="*/ 1183744 h 3778"/>
              <a:gd name="T46" fmla="*/ 976461 w 3407"/>
              <a:gd name="T47" fmla="*/ 1183744 h 3778"/>
              <a:gd name="T48" fmla="*/ 1139919 w 3407"/>
              <a:gd name="T49" fmla="*/ 899722 h 3778"/>
              <a:gd name="T50" fmla="*/ 975508 w 3407"/>
              <a:gd name="T51" fmla="*/ 616176 h 3778"/>
              <a:gd name="T52" fmla="*/ 649544 w 3407"/>
              <a:gd name="T53" fmla="*/ 616176 h 3778"/>
              <a:gd name="T54" fmla="*/ 485133 w 3407"/>
              <a:gd name="T55" fmla="*/ 899722 h 3778"/>
              <a:gd name="T56" fmla="*/ 647161 w 3407"/>
              <a:gd name="T57" fmla="*/ 1183744 h 3778"/>
              <a:gd name="T58" fmla="*/ 742949 w 3407"/>
              <a:gd name="T59" fmla="*/ 501328 h 3778"/>
              <a:gd name="T60" fmla="*/ 499906 w 3407"/>
              <a:gd name="T61" fmla="*/ 641910 h 3778"/>
              <a:gd name="T62" fmla="*/ 742949 w 3407"/>
              <a:gd name="T63" fmla="*/ 1300022 h 3778"/>
              <a:gd name="T64" fmla="*/ 500859 w 3407"/>
              <a:gd name="T65" fmla="*/ 1160394 h 3778"/>
              <a:gd name="T66" fmla="*/ 742949 w 3407"/>
              <a:gd name="T67" fmla="*/ 1300022 h 3778"/>
              <a:gd name="T68" fmla="*/ 1070342 w 3407"/>
              <a:gd name="T69" fmla="*/ 376949 h 3778"/>
              <a:gd name="T70" fmla="*/ 811573 w 3407"/>
              <a:gd name="T71" fmla="*/ 44795 h 3778"/>
              <a:gd name="T72" fmla="*/ 553757 w 3407"/>
              <a:gd name="T73" fmla="*/ 375043 h 3778"/>
              <a:gd name="T74" fmla="*/ 812526 w 3407"/>
              <a:gd name="T75" fmla="*/ 1332427 h 3778"/>
              <a:gd name="T76" fmla="*/ 665747 w 3407"/>
              <a:gd name="T77" fmla="*/ 1665534 h 3778"/>
              <a:gd name="T78" fmla="*/ 957398 w 3407"/>
              <a:gd name="T79" fmla="*/ 1665534 h 3778"/>
              <a:gd name="T80" fmla="*/ 812526 w 3407"/>
              <a:gd name="T81" fmla="*/ 1332427 h 3778"/>
              <a:gd name="T82" fmla="*/ 880673 w 3407"/>
              <a:gd name="T83" fmla="*/ 1300022 h 3778"/>
              <a:gd name="T84" fmla="*/ 1124193 w 3407"/>
              <a:gd name="T85" fmla="*/ 1161347 h 3778"/>
              <a:gd name="T86" fmla="*/ 1085115 w 3407"/>
              <a:gd name="T87" fmla="*/ 427940 h 3778"/>
              <a:gd name="T88" fmla="*/ 1004101 w 3407"/>
              <a:gd name="T89" fmla="*/ 566615 h 3778"/>
              <a:gd name="T90" fmla="*/ 1085115 w 3407"/>
              <a:gd name="T91" fmla="*/ 427940 h 3778"/>
              <a:gd name="T92" fmla="*/ 1547373 w 3407"/>
              <a:gd name="T93" fmla="*/ 644769 h 3778"/>
              <a:gd name="T94" fmla="*/ 1401547 w 3407"/>
              <a:gd name="T95" fmla="*/ 392199 h 3778"/>
              <a:gd name="T96" fmla="*/ 1186621 w 3407"/>
              <a:gd name="T97" fmla="*/ 685752 h 3778"/>
              <a:gd name="T98" fmla="*/ 1401071 w 3407"/>
              <a:gd name="T99" fmla="*/ 1409628 h 3778"/>
              <a:gd name="T100" fmla="*/ 1546897 w 3407"/>
              <a:gd name="T101" fmla="*/ 1157534 h 3778"/>
              <a:gd name="T102" fmla="*/ 1185668 w 3407"/>
              <a:gd name="T103" fmla="*/ 1117504 h 3778"/>
              <a:gd name="T104" fmla="*/ 1401071 w 3407"/>
              <a:gd name="T105" fmla="*/ 1409628 h 3778"/>
              <a:gd name="T106" fmla="*/ 1356751 w 3407"/>
              <a:gd name="T107" fmla="*/ 900675 h 3778"/>
              <a:gd name="T108" fmla="*/ 1198535 w 3407"/>
              <a:gd name="T109" fmla="*/ 899722 h 3778"/>
              <a:gd name="T110" fmla="*/ 1280026 w 3407"/>
              <a:gd name="T111" fmla="*/ 972634 h 37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407" h="3778">
                <a:moveTo>
                  <a:pt x="2976" y="731"/>
                </a:moveTo>
                <a:cubicBezTo>
                  <a:pt x="3154" y="759"/>
                  <a:pt x="3275" y="830"/>
                  <a:pt x="3341" y="945"/>
                </a:cubicBezTo>
                <a:cubicBezTo>
                  <a:pt x="3406" y="1060"/>
                  <a:pt x="3407" y="1201"/>
                  <a:pt x="3344" y="1368"/>
                </a:cubicBezTo>
                <a:cubicBezTo>
                  <a:pt x="3280" y="1536"/>
                  <a:pt x="3167" y="1710"/>
                  <a:pt x="3005" y="1890"/>
                </a:cubicBezTo>
                <a:cubicBezTo>
                  <a:pt x="3166" y="2070"/>
                  <a:pt x="3278" y="2244"/>
                  <a:pt x="3342" y="2412"/>
                </a:cubicBezTo>
                <a:cubicBezTo>
                  <a:pt x="3405" y="2579"/>
                  <a:pt x="3404" y="2720"/>
                  <a:pt x="3339" y="2835"/>
                </a:cubicBezTo>
                <a:cubicBezTo>
                  <a:pt x="3272" y="2950"/>
                  <a:pt x="3150" y="3022"/>
                  <a:pt x="2974" y="3050"/>
                </a:cubicBezTo>
                <a:cubicBezTo>
                  <a:pt x="2798" y="3079"/>
                  <a:pt x="2590" y="3067"/>
                  <a:pt x="2353" y="3013"/>
                </a:cubicBezTo>
                <a:cubicBezTo>
                  <a:pt x="2279" y="3246"/>
                  <a:pt x="2185" y="3431"/>
                  <a:pt x="2072" y="3570"/>
                </a:cubicBezTo>
                <a:cubicBezTo>
                  <a:pt x="1958" y="3709"/>
                  <a:pt x="1836" y="3778"/>
                  <a:pt x="1703" y="3778"/>
                </a:cubicBezTo>
                <a:cubicBezTo>
                  <a:pt x="1570" y="3778"/>
                  <a:pt x="1448" y="3709"/>
                  <a:pt x="1335" y="3570"/>
                </a:cubicBezTo>
                <a:cubicBezTo>
                  <a:pt x="1222" y="3431"/>
                  <a:pt x="1129" y="3246"/>
                  <a:pt x="1055" y="3015"/>
                </a:cubicBezTo>
                <a:cubicBezTo>
                  <a:pt x="817" y="3066"/>
                  <a:pt x="610" y="3077"/>
                  <a:pt x="433" y="3048"/>
                </a:cubicBezTo>
                <a:cubicBezTo>
                  <a:pt x="256" y="3020"/>
                  <a:pt x="135" y="2948"/>
                  <a:pt x="69" y="2833"/>
                </a:cubicBezTo>
                <a:cubicBezTo>
                  <a:pt x="4" y="2718"/>
                  <a:pt x="2" y="2577"/>
                  <a:pt x="65" y="2411"/>
                </a:cubicBezTo>
                <a:cubicBezTo>
                  <a:pt x="128" y="2244"/>
                  <a:pt x="241" y="2070"/>
                  <a:pt x="405" y="1890"/>
                </a:cubicBezTo>
                <a:cubicBezTo>
                  <a:pt x="241" y="1710"/>
                  <a:pt x="127" y="1536"/>
                  <a:pt x="64" y="1368"/>
                </a:cubicBezTo>
                <a:cubicBezTo>
                  <a:pt x="0" y="1201"/>
                  <a:pt x="1" y="1060"/>
                  <a:pt x="67" y="945"/>
                </a:cubicBezTo>
                <a:cubicBezTo>
                  <a:pt x="133" y="830"/>
                  <a:pt x="254" y="759"/>
                  <a:pt x="432" y="731"/>
                </a:cubicBezTo>
                <a:cubicBezTo>
                  <a:pt x="610" y="703"/>
                  <a:pt x="817" y="714"/>
                  <a:pt x="1055" y="764"/>
                </a:cubicBezTo>
                <a:cubicBezTo>
                  <a:pt x="1127" y="534"/>
                  <a:pt x="1220" y="348"/>
                  <a:pt x="1334" y="209"/>
                </a:cubicBezTo>
                <a:cubicBezTo>
                  <a:pt x="1447" y="70"/>
                  <a:pt x="1570" y="0"/>
                  <a:pt x="1703" y="0"/>
                </a:cubicBezTo>
                <a:cubicBezTo>
                  <a:pt x="1836" y="0"/>
                  <a:pt x="1958" y="69"/>
                  <a:pt x="2072" y="208"/>
                </a:cubicBezTo>
                <a:cubicBezTo>
                  <a:pt x="2185" y="347"/>
                  <a:pt x="2279" y="531"/>
                  <a:pt x="2353" y="762"/>
                </a:cubicBezTo>
                <a:cubicBezTo>
                  <a:pt x="2590" y="713"/>
                  <a:pt x="2798" y="703"/>
                  <a:pt x="2976" y="731"/>
                </a:cubicBezTo>
                <a:close/>
                <a:moveTo>
                  <a:pt x="467" y="822"/>
                </a:moveTo>
                <a:cubicBezTo>
                  <a:pt x="309" y="841"/>
                  <a:pt x="204" y="898"/>
                  <a:pt x="149" y="992"/>
                </a:cubicBezTo>
                <a:cubicBezTo>
                  <a:pt x="93" y="1088"/>
                  <a:pt x="96" y="1208"/>
                  <a:pt x="159" y="1353"/>
                </a:cubicBezTo>
                <a:cubicBezTo>
                  <a:pt x="222" y="1498"/>
                  <a:pt x="329" y="1650"/>
                  <a:pt x="481" y="1810"/>
                </a:cubicBezTo>
                <a:cubicBezTo>
                  <a:pt x="610" y="1680"/>
                  <a:pt x="756" y="1555"/>
                  <a:pt x="920" y="1435"/>
                </a:cubicBezTo>
                <a:cubicBezTo>
                  <a:pt x="939" y="1241"/>
                  <a:pt x="974" y="1052"/>
                  <a:pt x="1024" y="867"/>
                </a:cubicBezTo>
                <a:cubicBezTo>
                  <a:pt x="810" y="818"/>
                  <a:pt x="624" y="803"/>
                  <a:pt x="467" y="822"/>
                </a:cubicBezTo>
                <a:close/>
                <a:moveTo>
                  <a:pt x="479" y="1970"/>
                </a:moveTo>
                <a:cubicBezTo>
                  <a:pt x="329" y="2130"/>
                  <a:pt x="222" y="2282"/>
                  <a:pt x="160" y="2427"/>
                </a:cubicBezTo>
                <a:cubicBezTo>
                  <a:pt x="98" y="2572"/>
                  <a:pt x="95" y="2692"/>
                  <a:pt x="151" y="2786"/>
                </a:cubicBezTo>
                <a:cubicBezTo>
                  <a:pt x="206" y="2882"/>
                  <a:pt x="311" y="2939"/>
                  <a:pt x="468" y="2957"/>
                </a:cubicBezTo>
                <a:cubicBezTo>
                  <a:pt x="624" y="2975"/>
                  <a:pt x="810" y="2959"/>
                  <a:pt x="1024" y="2909"/>
                </a:cubicBezTo>
                <a:cubicBezTo>
                  <a:pt x="974" y="2728"/>
                  <a:pt x="939" y="2541"/>
                  <a:pt x="920" y="2347"/>
                </a:cubicBezTo>
                <a:cubicBezTo>
                  <a:pt x="756" y="2227"/>
                  <a:pt x="609" y="2101"/>
                  <a:pt x="479" y="1970"/>
                </a:cubicBezTo>
                <a:close/>
                <a:moveTo>
                  <a:pt x="561" y="1890"/>
                </a:moveTo>
                <a:cubicBezTo>
                  <a:pt x="657" y="1987"/>
                  <a:pt x="772" y="2085"/>
                  <a:pt x="907" y="2185"/>
                </a:cubicBezTo>
                <a:cubicBezTo>
                  <a:pt x="899" y="2095"/>
                  <a:pt x="895" y="1996"/>
                  <a:pt x="895" y="1888"/>
                </a:cubicBezTo>
                <a:cubicBezTo>
                  <a:pt x="895" y="1839"/>
                  <a:pt x="896" y="1791"/>
                  <a:pt x="897" y="1743"/>
                </a:cubicBezTo>
                <a:cubicBezTo>
                  <a:pt x="899" y="1696"/>
                  <a:pt x="901" y="1649"/>
                  <a:pt x="903" y="1601"/>
                </a:cubicBezTo>
                <a:cubicBezTo>
                  <a:pt x="774" y="1695"/>
                  <a:pt x="659" y="1792"/>
                  <a:pt x="561" y="1890"/>
                </a:cubicBezTo>
                <a:close/>
                <a:moveTo>
                  <a:pt x="1358" y="2484"/>
                </a:moveTo>
                <a:cubicBezTo>
                  <a:pt x="1472" y="2551"/>
                  <a:pt x="1587" y="2612"/>
                  <a:pt x="1705" y="2665"/>
                </a:cubicBezTo>
                <a:cubicBezTo>
                  <a:pt x="1825" y="2610"/>
                  <a:pt x="1940" y="2550"/>
                  <a:pt x="2049" y="2484"/>
                </a:cubicBezTo>
                <a:cubicBezTo>
                  <a:pt x="2171" y="2413"/>
                  <a:pt x="2280" y="2344"/>
                  <a:pt x="2375" y="2277"/>
                </a:cubicBezTo>
                <a:cubicBezTo>
                  <a:pt x="2386" y="2165"/>
                  <a:pt x="2392" y="2036"/>
                  <a:pt x="2392" y="1888"/>
                </a:cubicBezTo>
                <a:cubicBezTo>
                  <a:pt x="2392" y="1742"/>
                  <a:pt x="2386" y="1613"/>
                  <a:pt x="2375" y="1500"/>
                </a:cubicBezTo>
                <a:cubicBezTo>
                  <a:pt x="2273" y="1432"/>
                  <a:pt x="2163" y="1363"/>
                  <a:pt x="2047" y="1293"/>
                </a:cubicBezTo>
                <a:cubicBezTo>
                  <a:pt x="1935" y="1230"/>
                  <a:pt x="1821" y="1171"/>
                  <a:pt x="1705" y="1115"/>
                </a:cubicBezTo>
                <a:cubicBezTo>
                  <a:pt x="1587" y="1171"/>
                  <a:pt x="1473" y="1230"/>
                  <a:pt x="1363" y="1293"/>
                </a:cubicBezTo>
                <a:cubicBezTo>
                  <a:pt x="1238" y="1367"/>
                  <a:pt x="1129" y="1437"/>
                  <a:pt x="1035" y="1503"/>
                </a:cubicBezTo>
                <a:cubicBezTo>
                  <a:pt x="1024" y="1612"/>
                  <a:pt x="1018" y="1740"/>
                  <a:pt x="1018" y="1888"/>
                </a:cubicBezTo>
                <a:cubicBezTo>
                  <a:pt x="1018" y="2036"/>
                  <a:pt x="1024" y="2165"/>
                  <a:pt x="1035" y="2275"/>
                </a:cubicBezTo>
                <a:cubicBezTo>
                  <a:pt x="1121" y="2337"/>
                  <a:pt x="1229" y="2407"/>
                  <a:pt x="1358" y="2484"/>
                </a:cubicBezTo>
                <a:close/>
                <a:moveTo>
                  <a:pt x="1301" y="1189"/>
                </a:moveTo>
                <a:cubicBezTo>
                  <a:pt x="1380" y="1141"/>
                  <a:pt x="1466" y="1095"/>
                  <a:pt x="1559" y="1052"/>
                </a:cubicBezTo>
                <a:cubicBezTo>
                  <a:pt x="1415" y="990"/>
                  <a:pt x="1272" y="939"/>
                  <a:pt x="1133" y="898"/>
                </a:cubicBezTo>
                <a:cubicBezTo>
                  <a:pt x="1096" y="1041"/>
                  <a:pt x="1068" y="1191"/>
                  <a:pt x="1049" y="1347"/>
                </a:cubicBezTo>
                <a:cubicBezTo>
                  <a:pt x="1124" y="1295"/>
                  <a:pt x="1208" y="1242"/>
                  <a:pt x="1301" y="1189"/>
                </a:cubicBezTo>
                <a:close/>
                <a:moveTo>
                  <a:pt x="1559" y="2728"/>
                </a:moveTo>
                <a:cubicBezTo>
                  <a:pt x="1461" y="2682"/>
                  <a:pt x="1374" y="2635"/>
                  <a:pt x="1299" y="2589"/>
                </a:cubicBezTo>
                <a:cubicBezTo>
                  <a:pt x="1214" y="2543"/>
                  <a:pt x="1132" y="2491"/>
                  <a:pt x="1051" y="2435"/>
                </a:cubicBezTo>
                <a:cubicBezTo>
                  <a:pt x="1067" y="2583"/>
                  <a:pt x="1094" y="2731"/>
                  <a:pt x="1131" y="2880"/>
                </a:cubicBezTo>
                <a:cubicBezTo>
                  <a:pt x="1265" y="2845"/>
                  <a:pt x="1408" y="2794"/>
                  <a:pt x="1559" y="2728"/>
                </a:cubicBezTo>
                <a:close/>
                <a:moveTo>
                  <a:pt x="1705" y="982"/>
                </a:moveTo>
                <a:cubicBezTo>
                  <a:pt x="1899" y="897"/>
                  <a:pt x="2079" y="834"/>
                  <a:pt x="2246" y="791"/>
                </a:cubicBezTo>
                <a:cubicBezTo>
                  <a:pt x="2183" y="579"/>
                  <a:pt x="2104" y="410"/>
                  <a:pt x="2009" y="284"/>
                </a:cubicBezTo>
                <a:cubicBezTo>
                  <a:pt x="1914" y="157"/>
                  <a:pt x="1812" y="94"/>
                  <a:pt x="1703" y="94"/>
                </a:cubicBezTo>
                <a:cubicBezTo>
                  <a:pt x="1593" y="94"/>
                  <a:pt x="1492" y="157"/>
                  <a:pt x="1397" y="284"/>
                </a:cubicBezTo>
                <a:cubicBezTo>
                  <a:pt x="1303" y="410"/>
                  <a:pt x="1225" y="578"/>
                  <a:pt x="1162" y="787"/>
                </a:cubicBezTo>
                <a:cubicBezTo>
                  <a:pt x="1338" y="836"/>
                  <a:pt x="1519" y="901"/>
                  <a:pt x="1705" y="982"/>
                </a:cubicBezTo>
                <a:close/>
                <a:moveTo>
                  <a:pt x="1705" y="2796"/>
                </a:moveTo>
                <a:cubicBezTo>
                  <a:pt x="1527" y="2877"/>
                  <a:pt x="1347" y="2941"/>
                  <a:pt x="1164" y="2989"/>
                </a:cubicBezTo>
                <a:cubicBezTo>
                  <a:pt x="1225" y="3201"/>
                  <a:pt x="1303" y="3369"/>
                  <a:pt x="1397" y="3495"/>
                </a:cubicBezTo>
                <a:cubicBezTo>
                  <a:pt x="1492" y="3621"/>
                  <a:pt x="1593" y="3684"/>
                  <a:pt x="1703" y="3684"/>
                </a:cubicBezTo>
                <a:cubicBezTo>
                  <a:pt x="1812" y="3684"/>
                  <a:pt x="1914" y="3621"/>
                  <a:pt x="2009" y="3495"/>
                </a:cubicBezTo>
                <a:cubicBezTo>
                  <a:pt x="2104" y="3369"/>
                  <a:pt x="2183" y="3201"/>
                  <a:pt x="2246" y="2989"/>
                </a:cubicBezTo>
                <a:cubicBezTo>
                  <a:pt x="2064" y="2942"/>
                  <a:pt x="1884" y="2878"/>
                  <a:pt x="1705" y="2796"/>
                </a:cubicBezTo>
                <a:close/>
                <a:moveTo>
                  <a:pt x="2111" y="2589"/>
                </a:moveTo>
                <a:cubicBezTo>
                  <a:pt x="2011" y="2648"/>
                  <a:pt x="1924" y="2694"/>
                  <a:pt x="1848" y="2728"/>
                </a:cubicBezTo>
                <a:cubicBezTo>
                  <a:pt x="1999" y="2794"/>
                  <a:pt x="2142" y="2845"/>
                  <a:pt x="2277" y="2880"/>
                </a:cubicBezTo>
                <a:cubicBezTo>
                  <a:pt x="2310" y="2753"/>
                  <a:pt x="2337" y="2605"/>
                  <a:pt x="2359" y="2437"/>
                </a:cubicBezTo>
                <a:cubicBezTo>
                  <a:pt x="2281" y="2488"/>
                  <a:pt x="2198" y="2538"/>
                  <a:pt x="2111" y="2589"/>
                </a:cubicBezTo>
                <a:close/>
                <a:moveTo>
                  <a:pt x="2277" y="898"/>
                </a:moveTo>
                <a:cubicBezTo>
                  <a:pt x="2146" y="935"/>
                  <a:pt x="2003" y="985"/>
                  <a:pt x="1850" y="1049"/>
                </a:cubicBezTo>
                <a:cubicBezTo>
                  <a:pt x="1952" y="1101"/>
                  <a:pt x="2037" y="1148"/>
                  <a:pt x="2107" y="1189"/>
                </a:cubicBezTo>
                <a:cubicBezTo>
                  <a:pt x="2200" y="1242"/>
                  <a:pt x="2284" y="1295"/>
                  <a:pt x="2359" y="1347"/>
                </a:cubicBezTo>
                <a:cubicBezTo>
                  <a:pt x="2341" y="1195"/>
                  <a:pt x="2314" y="1045"/>
                  <a:pt x="2277" y="898"/>
                </a:cubicBezTo>
                <a:close/>
                <a:moveTo>
                  <a:pt x="2927" y="1810"/>
                </a:moveTo>
                <a:cubicBezTo>
                  <a:pt x="3078" y="1650"/>
                  <a:pt x="3185" y="1498"/>
                  <a:pt x="3247" y="1353"/>
                </a:cubicBezTo>
                <a:cubicBezTo>
                  <a:pt x="3310" y="1208"/>
                  <a:pt x="3313" y="1088"/>
                  <a:pt x="3259" y="992"/>
                </a:cubicBezTo>
                <a:cubicBezTo>
                  <a:pt x="3204" y="898"/>
                  <a:pt x="3098" y="841"/>
                  <a:pt x="2941" y="823"/>
                </a:cubicBezTo>
                <a:cubicBezTo>
                  <a:pt x="2784" y="805"/>
                  <a:pt x="2598" y="821"/>
                  <a:pt x="2384" y="871"/>
                </a:cubicBezTo>
                <a:cubicBezTo>
                  <a:pt x="2434" y="1047"/>
                  <a:pt x="2470" y="1237"/>
                  <a:pt x="2490" y="1439"/>
                </a:cubicBezTo>
                <a:cubicBezTo>
                  <a:pt x="2649" y="1554"/>
                  <a:pt x="2794" y="1677"/>
                  <a:pt x="2927" y="1810"/>
                </a:cubicBezTo>
                <a:close/>
                <a:moveTo>
                  <a:pt x="2940" y="2958"/>
                </a:moveTo>
                <a:cubicBezTo>
                  <a:pt x="3097" y="2939"/>
                  <a:pt x="3202" y="2882"/>
                  <a:pt x="3257" y="2788"/>
                </a:cubicBezTo>
                <a:cubicBezTo>
                  <a:pt x="3311" y="2693"/>
                  <a:pt x="3308" y="2574"/>
                  <a:pt x="3246" y="2429"/>
                </a:cubicBezTo>
                <a:cubicBezTo>
                  <a:pt x="3183" y="2284"/>
                  <a:pt x="3077" y="2131"/>
                  <a:pt x="2927" y="1970"/>
                </a:cubicBezTo>
                <a:cubicBezTo>
                  <a:pt x="2797" y="2101"/>
                  <a:pt x="2651" y="2226"/>
                  <a:pt x="2488" y="2345"/>
                </a:cubicBezTo>
                <a:cubicBezTo>
                  <a:pt x="2467" y="2541"/>
                  <a:pt x="2433" y="2728"/>
                  <a:pt x="2384" y="2909"/>
                </a:cubicBezTo>
                <a:cubicBezTo>
                  <a:pt x="2598" y="2961"/>
                  <a:pt x="2784" y="2977"/>
                  <a:pt x="2940" y="2958"/>
                </a:cubicBezTo>
                <a:close/>
                <a:moveTo>
                  <a:pt x="2686" y="2041"/>
                </a:moveTo>
                <a:cubicBezTo>
                  <a:pt x="2744" y="1991"/>
                  <a:pt x="2798" y="1941"/>
                  <a:pt x="2847" y="1890"/>
                </a:cubicBezTo>
                <a:cubicBezTo>
                  <a:pt x="2754" y="1798"/>
                  <a:pt x="2640" y="1701"/>
                  <a:pt x="2504" y="1597"/>
                </a:cubicBezTo>
                <a:cubicBezTo>
                  <a:pt x="2511" y="1706"/>
                  <a:pt x="2515" y="1803"/>
                  <a:pt x="2515" y="1888"/>
                </a:cubicBezTo>
                <a:cubicBezTo>
                  <a:pt x="2515" y="1982"/>
                  <a:pt x="2511" y="2084"/>
                  <a:pt x="2504" y="2193"/>
                </a:cubicBezTo>
                <a:cubicBezTo>
                  <a:pt x="2567" y="2141"/>
                  <a:pt x="2628" y="2091"/>
                  <a:pt x="2686" y="2041"/>
                </a:cubicBez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grpSp>
        <p:nvGrpSpPr>
          <p:cNvPr id="8" name="组合 4"/>
          <p:cNvGrpSpPr/>
          <p:nvPr/>
        </p:nvGrpSpPr>
        <p:grpSpPr>
          <a:xfrm>
            <a:off x="6932380" y="4840006"/>
            <a:ext cx="883382" cy="1178297"/>
            <a:chOff x="4436042" y="3760890"/>
            <a:chExt cx="1177842" cy="1178297"/>
          </a:xfrm>
        </p:grpSpPr>
        <p:sp>
          <p:nvSpPr>
            <p:cNvPr id="6" name="椭圆形标注 5"/>
            <p:cNvSpPr/>
            <p:nvPr/>
          </p:nvSpPr>
          <p:spPr>
            <a:xfrm rot="17100000" flipH="1">
              <a:off x="4435814" y="3761117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flipH="1">
              <a:off x="4586310" y="3943773"/>
              <a:ext cx="972660" cy="81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04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25541" y="5053966"/>
            <a:ext cx="449770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4.医院的</a:t>
            </a:r>
            <a:r>
              <a:rPr lang="zh-CN"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库房</a:t>
            </a: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应加强防火管理，</a:t>
            </a:r>
            <a:r>
              <a:rPr lang="zh-CN"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可燃液体易挥发爆炸液体</a:t>
            </a: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，不可堆积在</a:t>
            </a:r>
            <a:r>
              <a:rPr lang="zh-CN"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库房</a:t>
            </a: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；</a:t>
            </a:r>
            <a:r>
              <a:rPr lang="zh-CN"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此类物品需单独放置在通风，阴凉处</a:t>
            </a: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，要加强宣传教育工作，加强</a:t>
            </a:r>
            <a:r>
              <a:rPr lang="zh-CN"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引导和督促</a:t>
            </a:r>
            <a:r>
              <a:rPr sz="16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。</a:t>
            </a:r>
            <a:endParaRPr sz="16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795270" y="629920"/>
            <a:ext cx="4326255" cy="730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>
                <a:solidFill>
                  <a:schemeClr val="accent4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医院住院部的要求</a:t>
            </a:r>
            <a:endParaRPr lang="zh-CN" altLang="en-US" sz="3200">
              <a:solidFill>
                <a:schemeClr val="accent4"/>
              </a:soli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2280" y="2063268"/>
            <a:ext cx="3573145" cy="1472412"/>
            <a:chOff x="1019175" y="2586504"/>
            <a:chExt cx="4293054" cy="2449286"/>
          </a:xfrm>
        </p:grpSpPr>
        <p:sp>
          <p:nvSpPr>
            <p:cNvPr id="5" name="矩形 4">
              <a:hlinkClick r:id="rId1"/>
            </p:cNvPr>
            <p:cNvSpPr/>
            <p:nvPr/>
          </p:nvSpPr>
          <p:spPr>
            <a:xfrm>
              <a:off x="1019175" y="2586504"/>
              <a:ext cx="4293054" cy="2449286"/>
            </a:xfrm>
            <a:prstGeom prst="rect">
              <a:avLst/>
            </a:prstGeom>
            <a:solidFill>
              <a:srgbClr val="C20F2A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3200">
                <a:solidFill>
                  <a:prstClr val="white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01572" y="2810438"/>
              <a:ext cx="3926081" cy="19393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6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01</a:t>
              </a:r>
              <a:r>
                <a:rPr sz="16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病房通道内不得堆放漆黑杂物，应保持通道畅通，疏散通道上应设置疏</a:t>
              </a:r>
              <a:endParaRPr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endPara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2280" y="3722370"/>
            <a:ext cx="3573780" cy="2849880"/>
            <a:chOff x="-1291485" y="3757797"/>
            <a:chExt cx="6102868" cy="3566998"/>
          </a:xfrm>
        </p:grpSpPr>
        <p:sp>
          <p:nvSpPr>
            <p:cNvPr id="6" name="矩形 5">
              <a:hlinkClick r:id="rId1"/>
            </p:cNvPr>
            <p:cNvSpPr/>
            <p:nvPr/>
          </p:nvSpPr>
          <p:spPr>
            <a:xfrm>
              <a:off x="-1291485" y="3757797"/>
              <a:ext cx="6101785" cy="3320615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3200">
                <a:solidFill>
                  <a:prstClr val="white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-1221001" y="3757797"/>
              <a:ext cx="6032384" cy="356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6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02</a:t>
              </a:r>
              <a:r>
                <a:rPr sz="16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在病房给病人输氧时，氧气瓶要竖立固定，同时应提醒病人及其亲友;整个输氧系统不漏气，总控制阀和分路阀门要灵活严密，不用时必须</a:t>
              </a:r>
              <a:endParaRPr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sz="16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;输氧管道不得用酒精等有机溶剂，可用洁尔灭毒剂的水溶液揩试。 </a:t>
              </a:r>
              <a:endParaRPr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sz="14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 </a:t>
              </a:r>
              <a:endPara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16" name="矩形 15">
            <a:hlinkClick r:id="rId1"/>
          </p:cNvPr>
          <p:cNvSpPr/>
          <p:nvPr>
            <p:custDataLst>
              <p:tags r:id="rId2"/>
            </p:custDataLst>
          </p:nvPr>
        </p:nvSpPr>
        <p:spPr>
          <a:xfrm>
            <a:off x="1740535" y="705485"/>
            <a:ext cx="569595" cy="581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/>
            <a:r>
              <a:rPr lang="zh-CN" altLang="en-US" sz="3200">
                <a:solidFill>
                  <a:schemeClr val="accent4"/>
                </a:solidFill>
                <a:effectLst/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一</a:t>
            </a:r>
            <a:endParaRPr lang="zh-CN" altLang="en-US" sz="3200">
              <a:solidFill>
                <a:schemeClr val="accent4"/>
              </a:solidFill>
              <a:effectLst/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4" name="矩形 3">
            <a:hlinkClick r:id="rId1"/>
          </p:cNvPr>
          <p:cNvSpPr/>
          <p:nvPr/>
        </p:nvSpPr>
        <p:spPr>
          <a:xfrm>
            <a:off x="4122420" y="3429000"/>
            <a:ext cx="4262755" cy="1365250"/>
          </a:xfrm>
          <a:prstGeom prst="rect">
            <a:avLst/>
          </a:prstGeom>
          <a:solidFill>
            <a:srgbClr val="7B1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71950" y="3535680"/>
            <a:ext cx="4308475" cy="1259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04</a:t>
            </a:r>
            <a:r>
              <a:rPr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氧气瓶的开关、仪表、管道均不得漏气，医务人员要经常检查，保持</a:t>
            </a:r>
            <a:r>
              <a:rPr lang="zh-CN"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。</a:t>
            </a:r>
            <a:endParaRPr lang="zh-CN" sz="16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</a:t>
            </a: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</a:t>
            </a: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</a:t>
            </a: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grpSp>
        <p:nvGrpSpPr>
          <p:cNvPr id="7" name="组合 18"/>
          <p:cNvGrpSpPr/>
          <p:nvPr/>
        </p:nvGrpSpPr>
        <p:grpSpPr>
          <a:xfrm>
            <a:off x="4156710" y="2055855"/>
            <a:ext cx="4285615" cy="1547135"/>
            <a:chOff x="-1085454" y="3732364"/>
            <a:chExt cx="5897109" cy="3785808"/>
          </a:xfrm>
        </p:grpSpPr>
        <p:sp>
          <p:nvSpPr>
            <p:cNvPr id="20" name="矩形 19">
              <a:hlinkClick r:id="rId1"/>
            </p:cNvPr>
            <p:cNvSpPr/>
            <p:nvPr/>
          </p:nvSpPr>
          <p:spPr>
            <a:xfrm>
              <a:off x="-1085454" y="3732364"/>
              <a:ext cx="5897109" cy="2449286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3200">
                <a:solidFill>
                  <a:prstClr val="white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-1019921" y="4077988"/>
              <a:ext cx="5700510" cy="34401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6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  <a:sym typeface="+mn-ea"/>
                </a:rPr>
                <a:t>03</a:t>
              </a:r>
              <a:r>
                <a:rPr sz="16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  <a:sym typeface="+mn-ea"/>
                </a:rPr>
                <a:t>在输氧气时，病房禁止用火与吸烟等;禁上病人和家属携带煤油炉、电</a:t>
              </a:r>
              <a:endParaRPr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  <a:sym typeface="+mn-ea"/>
              </a:endParaRPr>
            </a:p>
            <a:p>
              <a:pPr algn="just">
                <a:lnSpc>
                  <a:spcPct val="130000"/>
                </a:lnSpc>
              </a:pPr>
              <a:r>
                <a:rPr sz="14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 </a:t>
              </a:r>
              <a:endPara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endPara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3" name="矩形 22">
            <a:hlinkClick r:id="rId1"/>
          </p:cNvPr>
          <p:cNvSpPr/>
          <p:nvPr/>
        </p:nvSpPr>
        <p:spPr>
          <a:xfrm>
            <a:off x="4123055" y="5022215"/>
            <a:ext cx="4262120" cy="1343025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71950" y="5132705"/>
            <a:ext cx="4175125" cy="1033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05</a:t>
            </a:r>
            <a:r>
              <a:rPr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病房内的电气设备不得擅自改动，不得私设电炉、电茶壶等加热设备，</a:t>
            </a:r>
            <a:endParaRPr sz="16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</a:t>
            </a: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sz="1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</a:t>
            </a: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</a:t>
            </a: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r>
              <a:rPr sz="1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 </a:t>
            </a:r>
            <a:endParaRPr sz="1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任意多边形 11"/>
          <p:cNvSpPr>
            <a:spLocks noChangeArrowheads="1"/>
          </p:cNvSpPr>
          <p:nvPr/>
        </p:nvSpPr>
        <p:spPr bwMode="auto">
          <a:xfrm flipV="1">
            <a:off x="-4763" y="1"/>
            <a:ext cx="5124450" cy="6638925"/>
          </a:xfrm>
          <a:custGeom>
            <a:avLst/>
            <a:gdLst>
              <a:gd name="T0" fmla="*/ 0 w 6833939"/>
              <a:gd name="T1" fmla="*/ 6638798 h 6638798"/>
              <a:gd name="T2" fmla="*/ 6833939 w 6833939"/>
              <a:gd name="T3" fmla="*/ 6638798 h 6638798"/>
              <a:gd name="T4" fmla="*/ 218434 w 6833939"/>
              <a:gd name="T5" fmla="*/ 0 h 6638798"/>
              <a:gd name="T6" fmla="*/ 0 w 6833939"/>
              <a:gd name="T7" fmla="*/ 0 h 6638798"/>
              <a:gd name="T8" fmla="*/ 0 60000 65536"/>
              <a:gd name="T9" fmla="*/ 0 60000 65536"/>
              <a:gd name="T10" fmla="*/ 0 60000 65536"/>
              <a:gd name="T11" fmla="*/ 0 60000 65536"/>
              <a:gd name="T12" fmla="*/ 0 w 6833939"/>
              <a:gd name="T13" fmla="*/ 0 h 6638798"/>
              <a:gd name="T14" fmla="*/ 6833939 w 6833939"/>
              <a:gd name="T15" fmla="*/ 6638798 h 66387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33939" h="6638798">
                <a:moveTo>
                  <a:pt x="0" y="6638798"/>
                </a:moveTo>
                <a:lnTo>
                  <a:pt x="6833939" y="6638798"/>
                </a:lnTo>
                <a:lnTo>
                  <a:pt x="218434" y="0"/>
                </a:lnTo>
                <a:lnTo>
                  <a:pt x="0" y="0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直角三角形 12"/>
          <p:cNvSpPr>
            <a:spLocks noChangeArrowheads="1"/>
          </p:cNvSpPr>
          <p:nvPr/>
        </p:nvSpPr>
        <p:spPr bwMode="auto">
          <a:xfrm flipV="1">
            <a:off x="251222" y="4164013"/>
            <a:ext cx="1162050" cy="1554162"/>
          </a:xfrm>
          <a:prstGeom prst="rtTriangle">
            <a:avLst/>
          </a:prstGeom>
          <a:solidFill>
            <a:srgbClr val="BC1A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13"/>
          <p:cNvSpPr>
            <a:spLocks noChangeArrowheads="1"/>
          </p:cNvSpPr>
          <p:nvPr/>
        </p:nvSpPr>
        <p:spPr bwMode="auto">
          <a:xfrm>
            <a:off x="1066800" y="777876"/>
            <a:ext cx="6730604" cy="3165474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7"/>
          <p:cNvSpPr>
            <a:spLocks noChangeArrowheads="1"/>
          </p:cNvSpPr>
          <p:nvPr/>
        </p:nvSpPr>
        <p:spPr bwMode="auto">
          <a:xfrm>
            <a:off x="1793557" y="4478655"/>
            <a:ext cx="3326130" cy="628650"/>
          </a:xfrm>
          <a:prstGeom prst="rect">
            <a:avLst/>
          </a:prstGeom>
          <a:solidFill>
            <a:srgbClr val="DA1F2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直角三角形 18"/>
          <p:cNvSpPr>
            <a:spLocks noChangeArrowheads="1"/>
          </p:cNvSpPr>
          <p:nvPr/>
        </p:nvSpPr>
        <p:spPr bwMode="auto">
          <a:xfrm flipV="1">
            <a:off x="1793558" y="4478656"/>
            <a:ext cx="712470" cy="645795"/>
          </a:xfrm>
          <a:prstGeom prst="rtTriangle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文本框 19"/>
          <p:cNvSpPr>
            <a:spLocks noChangeArrowheads="1"/>
          </p:cNvSpPr>
          <p:nvPr/>
        </p:nvSpPr>
        <p:spPr bwMode="auto">
          <a:xfrm>
            <a:off x="2458402" y="4511676"/>
            <a:ext cx="261080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方正姚体" panose="02010601030101010101" pitchFamily="2" charset="-122"/>
              </a:rPr>
              <a:t>清查易燃物品、老旧电路、超载电器设备及闲杂人员。</a:t>
            </a:r>
            <a:endParaRPr lang="zh-CN" altLang="en-US" sz="160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方正姚体" panose="02010601030101010101" pitchFamily="2" charset="-122"/>
            </a:endParaRPr>
          </a:p>
        </p:txBody>
      </p:sp>
      <p:sp>
        <p:nvSpPr>
          <p:cNvPr id="4105" name="矩形 20"/>
          <p:cNvSpPr>
            <a:spLocks noChangeArrowheads="1"/>
          </p:cNvSpPr>
          <p:nvPr/>
        </p:nvSpPr>
        <p:spPr bwMode="auto">
          <a:xfrm>
            <a:off x="1793240" y="5671820"/>
            <a:ext cx="3326130" cy="878205"/>
          </a:xfrm>
          <a:prstGeom prst="rect">
            <a:avLst/>
          </a:prstGeom>
          <a:solidFill>
            <a:srgbClr val="DA1F2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6" name="直角三角形 21"/>
          <p:cNvSpPr>
            <a:spLocks noChangeArrowheads="1"/>
          </p:cNvSpPr>
          <p:nvPr/>
        </p:nvSpPr>
        <p:spPr bwMode="auto">
          <a:xfrm flipV="1">
            <a:off x="1793558" y="5673725"/>
            <a:ext cx="712470" cy="646430"/>
          </a:xfrm>
          <a:prstGeom prst="rtTriangle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矩形 23"/>
          <p:cNvSpPr>
            <a:spLocks noChangeArrowheads="1"/>
          </p:cNvSpPr>
          <p:nvPr/>
        </p:nvSpPr>
        <p:spPr bwMode="auto">
          <a:xfrm>
            <a:off x="5481638" y="4487545"/>
            <a:ext cx="3326130" cy="627380"/>
          </a:xfrm>
          <a:prstGeom prst="rect">
            <a:avLst/>
          </a:prstGeom>
          <a:solidFill>
            <a:srgbClr val="DA1F2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直角三角形 24"/>
          <p:cNvSpPr>
            <a:spLocks noChangeArrowheads="1"/>
          </p:cNvSpPr>
          <p:nvPr/>
        </p:nvSpPr>
        <p:spPr bwMode="auto">
          <a:xfrm flipV="1">
            <a:off x="5481638" y="4476751"/>
            <a:ext cx="714851" cy="644525"/>
          </a:xfrm>
          <a:prstGeom prst="rtTriangle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1" name="矩形 26"/>
          <p:cNvSpPr>
            <a:spLocks noChangeArrowheads="1"/>
          </p:cNvSpPr>
          <p:nvPr/>
        </p:nvSpPr>
        <p:spPr bwMode="auto">
          <a:xfrm>
            <a:off x="5480685" y="5673725"/>
            <a:ext cx="3325495" cy="901700"/>
          </a:xfrm>
          <a:prstGeom prst="rect">
            <a:avLst/>
          </a:prstGeom>
          <a:solidFill>
            <a:srgbClr val="DA1F28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直角三角形 27"/>
          <p:cNvSpPr>
            <a:spLocks noChangeArrowheads="1"/>
          </p:cNvSpPr>
          <p:nvPr/>
        </p:nvSpPr>
        <p:spPr bwMode="auto">
          <a:xfrm flipV="1">
            <a:off x="5480685" y="5673726"/>
            <a:ext cx="713899" cy="644525"/>
          </a:xfrm>
          <a:prstGeom prst="rtTriangle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14" name="图片 32"/>
          <p:cNvPicPr preferRelativeResize="0"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1192241" y="894964"/>
            <a:ext cx="7168713" cy="2931886"/>
          </a:xfrm>
          <a:custGeom>
            <a:avLst/>
            <a:gdLst>
              <a:gd name="T0" fmla="*/ 0 w 9965449"/>
              <a:gd name="T1" fmla="*/ 0 h 2826775"/>
              <a:gd name="T2" fmla="*/ 9965449 w 9965449"/>
              <a:gd name="T3" fmla="*/ 0 h 2826775"/>
              <a:gd name="T4" fmla="*/ 9965449 w 9965449"/>
              <a:gd name="T5" fmla="*/ 2826775 h 2826775"/>
              <a:gd name="T6" fmla="*/ 0 w 9965449"/>
              <a:gd name="T7" fmla="*/ 2826775 h 2826775"/>
              <a:gd name="T8" fmla="*/ 0 w 9965449"/>
              <a:gd name="T9" fmla="*/ 0 h 2826775"/>
              <a:gd name="T10" fmla="*/ 9965449 w 9965449"/>
              <a:gd name="T11" fmla="*/ 2826775 h 282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965449" h="2826775">
                <a:moveTo>
                  <a:pt x="0" y="0"/>
                </a:moveTo>
                <a:lnTo>
                  <a:pt x="9965449" y="0"/>
                </a:lnTo>
                <a:lnTo>
                  <a:pt x="9965449" y="2826775"/>
                </a:lnTo>
                <a:lnTo>
                  <a:pt x="0" y="2826775"/>
                </a:lnTo>
                <a:close/>
              </a:path>
            </a:pathLst>
          </a:custGeom>
          <a:blipFill rotWithShape="1">
            <a:blip r:embed="rId2" cstate="print"/>
            <a:stretch>
              <a:fillRect/>
            </a:stretch>
          </a:blip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" name="图片 1" descr="01300001183513130232443800814_950"/>
          <p:cNvPicPr>
            <a:picLocks noChangeAspect="1"/>
          </p:cNvPicPr>
          <p:nvPr/>
        </p:nvPicPr>
        <p:blipFill>
          <a:blip r:embed="rId3" cstate="print"/>
          <a:srcRect t="31379" b="26803"/>
          <a:stretch>
            <a:fillRect/>
          </a:stretch>
        </p:blipFill>
        <p:spPr>
          <a:xfrm>
            <a:off x="1193006" y="895986"/>
            <a:ext cx="7159943" cy="2930525"/>
          </a:xfrm>
          <a:prstGeom prst="rect">
            <a:avLst/>
          </a:prstGeom>
        </p:spPr>
      </p:pic>
      <p:sp>
        <p:nvSpPr>
          <p:cNvPr id="4115" name="矩形 15"/>
          <p:cNvSpPr>
            <a:spLocks noChangeArrowheads="1"/>
          </p:cNvSpPr>
          <p:nvPr/>
        </p:nvSpPr>
        <p:spPr bwMode="auto">
          <a:xfrm>
            <a:off x="5924550" y="2678114"/>
            <a:ext cx="2436019" cy="1093787"/>
          </a:xfrm>
          <a:prstGeom prst="rect">
            <a:avLst/>
          </a:prstGeom>
          <a:solidFill>
            <a:srgbClr val="FFFFFF">
              <a:alpha val="68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6" name="文本框 16"/>
          <p:cNvSpPr>
            <a:spLocks noChangeArrowheads="1"/>
          </p:cNvSpPr>
          <p:nvPr/>
        </p:nvSpPr>
        <p:spPr bwMode="auto">
          <a:xfrm>
            <a:off x="3945890" y="2764155"/>
            <a:ext cx="41300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>
                <a:solidFill>
                  <a:srgbClr val="262626"/>
                </a:solidFill>
                <a:latin typeface="Impact" panose="020B0806030902050204" pitchFamily="34" charset="0"/>
                <a:ea typeface="微软雅黑" panose="020B0503020204020204" charset="-122"/>
                <a:sym typeface="Impact" panose="020B0806030902050204" pitchFamily="34" charset="0"/>
              </a:rPr>
              <a:t>医 院 消 防 重 点</a:t>
            </a:r>
            <a:endParaRPr lang="zh-CN" altLang="en-US" sz="4000">
              <a:solidFill>
                <a:srgbClr val="262626"/>
              </a:solidFill>
              <a:latin typeface="Impact" panose="020B0806030902050204" pitchFamily="34" charset="0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" name="文本框 19"/>
          <p:cNvSpPr>
            <a:spLocks noChangeArrowheads="1"/>
          </p:cNvSpPr>
          <p:nvPr/>
        </p:nvSpPr>
        <p:spPr bwMode="auto">
          <a:xfrm>
            <a:off x="5499100" y="5671820"/>
            <a:ext cx="3307080" cy="87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rPr>
              <a:t>         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rPr>
              <a:t>认真组织监督检查，保证安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rPr>
              <a:t>                 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rPr>
              <a:t>全工作的落实。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方正姚体" panose="02010601030101010101" pitchFamily="2" charset="-122"/>
            </a:endParaRPr>
          </a:p>
        </p:txBody>
      </p:sp>
      <p:sp>
        <p:nvSpPr>
          <p:cNvPr id="4" name="文本框 19"/>
          <p:cNvSpPr>
            <a:spLocks noChangeArrowheads="1"/>
          </p:cNvSpPr>
          <p:nvPr/>
        </p:nvSpPr>
        <p:spPr bwMode="auto">
          <a:xfrm>
            <a:off x="2376487" y="5736591"/>
            <a:ext cx="26108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rPr>
              <a:t>整顿院内秩序、门诊口的停车秩序，确保各相关消防通道畅通。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方正姚体" panose="02010601030101010101" pitchFamily="2" charset="-122"/>
            </a:endParaRPr>
          </a:p>
        </p:txBody>
      </p:sp>
      <p:sp>
        <p:nvSpPr>
          <p:cNvPr id="5" name="文本框 19"/>
          <p:cNvSpPr>
            <a:spLocks noChangeArrowheads="1"/>
          </p:cNvSpPr>
          <p:nvPr/>
        </p:nvSpPr>
        <p:spPr bwMode="auto">
          <a:xfrm>
            <a:off x="6059329" y="4523741"/>
            <a:ext cx="261080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rPr>
              <a:t>确定各病区的防火责任人，明确安全工作职责。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方正姚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3175" y="3943350"/>
            <a:ext cx="40754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ym typeface="+mn-ea"/>
              </a:rPr>
              <a:t>医院日常防火工作注意点</a:t>
            </a:r>
            <a:endParaRPr lang="zh-CN" altLang="en-US" sz="2400" b="1">
              <a:sym typeface="+mn-ea"/>
            </a:endParaRPr>
          </a:p>
          <a:p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1793557" y="448754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01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2435" y="5684520"/>
            <a:ext cx="542290" cy="506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04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3557" y="568261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03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02592" y="4471036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02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15"/>
          <p:cNvSpPr>
            <a:spLocks noChangeArrowheads="1"/>
          </p:cNvSpPr>
          <p:nvPr/>
        </p:nvSpPr>
        <p:spPr bwMode="auto">
          <a:xfrm>
            <a:off x="5058967" y="2349500"/>
            <a:ext cx="2601515" cy="3640138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矩形 16"/>
          <p:cNvSpPr>
            <a:spLocks noChangeArrowheads="1"/>
          </p:cNvSpPr>
          <p:nvPr/>
        </p:nvSpPr>
        <p:spPr bwMode="auto">
          <a:xfrm>
            <a:off x="622697" y="520701"/>
            <a:ext cx="2352675" cy="5795963"/>
          </a:xfrm>
          <a:prstGeom prst="rect">
            <a:avLst/>
          </a:prstGeom>
          <a:solidFill>
            <a:srgbClr val="C20F2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矩形 18"/>
          <p:cNvSpPr>
            <a:spLocks noChangeArrowheads="1"/>
          </p:cNvSpPr>
          <p:nvPr/>
        </p:nvSpPr>
        <p:spPr bwMode="auto">
          <a:xfrm>
            <a:off x="7660482" y="5989638"/>
            <a:ext cx="864394" cy="868362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5" name="矩形 19"/>
          <p:cNvSpPr>
            <a:spLocks noChangeArrowheads="1"/>
          </p:cNvSpPr>
          <p:nvPr/>
        </p:nvSpPr>
        <p:spPr bwMode="auto">
          <a:xfrm>
            <a:off x="8524875" y="5121276"/>
            <a:ext cx="619125" cy="868363"/>
          </a:xfrm>
          <a:prstGeom prst="rect">
            <a:avLst/>
          </a:prstGeom>
          <a:solidFill>
            <a:srgbClr val="DA1F28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6" name="文本框 20"/>
          <p:cNvSpPr>
            <a:spLocks noChangeArrowheads="1"/>
          </p:cNvSpPr>
          <p:nvPr/>
        </p:nvSpPr>
        <p:spPr bwMode="auto">
          <a:xfrm>
            <a:off x="895350" y="862014"/>
            <a:ext cx="2550319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方正姚体" panose="02010601030101010101" pitchFamily="2" charset="-122"/>
              </a:rPr>
              <a:t>医院的防火</a:t>
            </a:r>
            <a:endParaRPr lang="zh-CN" altLang="en-US" sz="28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方正姚体" panose="02010601030101010101" pitchFamily="2" charset="-122"/>
            </a:endParaRPr>
          </a:p>
          <a:p>
            <a:r>
              <a:rPr lang="zh-CN" altLang="en-US" sz="2800" b="1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方正姚体" panose="02010601030101010101" pitchFamily="2" charset="-122"/>
              </a:rPr>
              <a:t>重点部位</a:t>
            </a:r>
            <a:endParaRPr lang="zh-CN" altLang="en-US" sz="2800" b="1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方正姚体" panose="02010601030101010101" pitchFamily="2" charset="-122"/>
            </a:endParaRPr>
          </a:p>
        </p:txBody>
      </p:sp>
      <p:sp>
        <p:nvSpPr>
          <p:cNvPr id="27657" name="文本框 21"/>
          <p:cNvSpPr>
            <a:spLocks noChangeArrowheads="1"/>
          </p:cNvSpPr>
          <p:nvPr/>
        </p:nvSpPr>
        <p:spPr bwMode="auto">
          <a:xfrm>
            <a:off x="881063" y="2475231"/>
            <a:ext cx="158829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gency FB" panose="020B0503020202020204" pitchFamily="34" charset="0"/>
              </a:rPr>
              <a:t>放射科、化验室、药库、中西药房、康复病房、变配电室、机房、物资仓库、食堂。</a:t>
            </a:r>
            <a:endParaRPr lang="zh-CN" altLang="en-US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Agency FB" panose="020B0503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rcRect t="23179"/>
          <a:stretch>
            <a:fillRect/>
          </a:stretch>
        </p:blipFill>
        <p:spPr>
          <a:xfrm>
            <a:off x="3545205" y="586740"/>
            <a:ext cx="4803775" cy="54032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92969" y="2151380"/>
            <a:ext cx="6939000" cy="469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400935" y="2766060"/>
            <a:ext cx="4677410" cy="1101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隐 患 险 于 明 火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防 范 胜 于 救 灾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责 任 重 于 泰 山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38676" y="4655185"/>
            <a:ext cx="6939000" cy="469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531834" y="1554995"/>
            <a:ext cx="997389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smtClean="0">
                <a:solidFill>
                  <a:schemeClr val="bg1"/>
                </a:solidFill>
                <a:latin typeface="+mn-lt"/>
                <a:ea typeface="张海山锐谐体2.0-授权联系：Samtype@QQ.com" panose="02000000000000000000" pitchFamily="2" charset="-122"/>
                <a:cs typeface="Arial" panose="020B0604020202020204" pitchFamily="34" charset="0"/>
              </a:rPr>
              <a:t>The Last</a:t>
            </a:r>
            <a:endParaRPr lang="en-US" sz="1600" b="1">
              <a:solidFill>
                <a:schemeClr val="bg1"/>
              </a:solidFill>
              <a:latin typeface="+mn-lt"/>
              <a:ea typeface="张海山锐谐体2.0-授权联系：Samtype@QQ.com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56791" y="2622891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i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Impact" panose="020B0806030902050204" pitchFamily="34" charset="0"/>
              </a:rPr>
              <a:t>谢谢观看</a:t>
            </a:r>
            <a:endParaRPr lang="zh-CN" altLang="en-US" sz="8800" i="1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Impact" panose="020B080603090205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z="320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76234" y="6676405"/>
            <a:ext cx="2756412" cy="578471"/>
          </a:xfrm>
        </p:spPr>
        <p:txBody>
          <a:bodyPr/>
          <a:lstStyle/>
          <a:p>
            <a:pPr>
              <a:defRPr/>
            </a:pPr>
            <a:fld id="{10A941BA-40F3-4154-8761-C9169BB97F0C}" type="slidenum">
              <a:rPr lang="zh-CN" altLang="zh-CN" smtClean="0"/>
            </a:fld>
            <a:endParaRPr lang="zh-CN" altLang="zh-CN"/>
          </a:p>
        </p:txBody>
      </p:sp>
      <p:sp>
        <p:nvSpPr>
          <p:cNvPr id="5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17071" y="6676405"/>
            <a:ext cx="3486614" cy="578471"/>
          </a:xfrm>
        </p:spPr>
        <p:txBody>
          <a:bodyPr/>
          <a:lstStyle/>
          <a:p>
            <a:pPr>
              <a:defRPr/>
            </a:pPr>
            <a:r>
              <a:rPr lang="zh-CN" altLang="en-US" smtClean="0"/>
              <a:t>可编辑</a:t>
            </a:r>
            <a:endParaRPr lang="zh-CN" altLang="zh-CN"/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50875" y="1822450"/>
            <a:ext cx="80530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/>
              <a:t>感 谢 各 位 同 事 的 到</a:t>
            </a:r>
            <a:endParaRPr lang="zh-CN" altLang="en-US" sz="6000" b="1" dirty="0" smtClean="0"/>
          </a:p>
          <a:p>
            <a:endParaRPr lang="zh-CN" altLang="en-US" sz="6000" b="1" dirty="0" smtClean="0"/>
          </a:p>
          <a:p>
            <a:r>
              <a:rPr lang="zh-CN" altLang="en-US" sz="6000" b="1" dirty="0" smtClean="0"/>
              <a:t>来，下 次 培 训 再 见 。</a:t>
            </a:r>
            <a:endParaRPr lang="zh-CN" alt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620" y="822325"/>
            <a:ext cx="970121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5364" y="822325"/>
            <a:ext cx="142875" cy="61849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870075" y="822325"/>
            <a:ext cx="4667250" cy="62865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医 院 典 型 火 灾 案 例</a:t>
            </a:r>
            <a:endParaRPr lang="en-US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 cstate="print"/>
          <a:srcRect l="1775" t="17094" b="11117"/>
          <a:stretch>
            <a:fillRect/>
          </a:stretch>
        </p:blipFill>
        <p:spPr bwMode="auto">
          <a:xfrm>
            <a:off x="522605" y="1668780"/>
            <a:ext cx="8138795" cy="491236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144" y="2308225"/>
            <a:ext cx="9129713" cy="227711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746891" y="1854079"/>
            <a:ext cx="73802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altLang="zh-CN" sz="1600" b="1" smtClean="0">
                <a:solidFill>
                  <a:schemeClr val="bg1"/>
                </a:solidFill>
                <a:latin typeface="+mn-lt"/>
                <a:ea typeface="张海山锐谐体2.0-授权联系：Samtype@QQ.com" panose="02000000000000000000" pitchFamily="2" charset="-122"/>
                <a:cs typeface="Arial" panose="020B0604020202020204" pitchFamily="34" charset="0"/>
              </a:rPr>
              <a:t>PART</a:t>
            </a:r>
            <a:endParaRPr lang="en-US" altLang="zh-CN" sz="1600" b="1" smtClean="0">
              <a:solidFill>
                <a:schemeClr val="bg1"/>
              </a:solidFill>
              <a:latin typeface="+mn-lt"/>
              <a:ea typeface="张海山锐谐体2.0-授权联系：Samtype@QQ.com" panose="02000000000000000000" pitchFamily="2" charset="-122"/>
              <a:cs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sz="1600" b="1" smtClean="0">
                <a:solidFill>
                  <a:schemeClr val="bg1"/>
                </a:solidFill>
                <a:latin typeface="+mn-lt"/>
                <a:ea typeface="张海山锐谐体2.0-授权联系：Samtype@QQ.com" panose="02000000000000000000" pitchFamily="2" charset="-122"/>
                <a:cs typeface="Arial" panose="020B0604020202020204" pitchFamily="34" charset="0"/>
              </a:rPr>
              <a:t>Three</a:t>
            </a:r>
            <a:endParaRPr lang="en-US" sz="1600" b="1">
              <a:solidFill>
                <a:schemeClr val="bg1"/>
              </a:solidFill>
              <a:latin typeface="+mn-lt"/>
              <a:ea typeface="张海山锐谐体2.0-授权联系：Samtype@QQ.com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18423" y="2724150"/>
            <a:ext cx="541020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lang="zh-CN" altLang="en-US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医院初期火灾的</a:t>
            </a:r>
            <a:endParaRPr lang="zh-CN" altLang="en-US" sz="4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r>
              <a:rPr lang="zh-CN" altLang="en-US" sz="4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应急预案及处理流程</a:t>
            </a:r>
            <a:endParaRPr lang="zh-CN" altLang="en-US" sz="4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4763" y="3391535"/>
            <a:ext cx="21600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29475" y="3391535"/>
            <a:ext cx="1917000" cy="75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683544" y="736600"/>
            <a:ext cx="323611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应 急 预 案</a:t>
            </a:r>
            <a:endParaRPr lang="zh-CN" altLang="en-US" sz="32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2479" y="2701290"/>
            <a:ext cx="1509713" cy="1703135"/>
            <a:chOff x="2579007" y="1699017"/>
            <a:chExt cx="2161054" cy="1827827"/>
          </a:xfrm>
        </p:grpSpPr>
        <p:sp>
          <p:nvSpPr>
            <p:cNvPr id="19" name="KSO_Shape"/>
            <p:cNvSpPr/>
            <p:nvPr/>
          </p:nvSpPr>
          <p:spPr bwMode="auto">
            <a:xfrm>
              <a:off x="2579007" y="1930400"/>
              <a:ext cx="701221" cy="715532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rgbClr val="C20F2A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椭圆形标注 19"/>
            <p:cNvSpPr/>
            <p:nvPr/>
          </p:nvSpPr>
          <p:spPr>
            <a:xfrm rot="4500000">
              <a:off x="3561991" y="1699245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712488" y="1881901"/>
              <a:ext cx="877306" cy="164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01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954530" y="1658620"/>
            <a:ext cx="5721985" cy="610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600" b="1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报警和接警处理程序的主要内容如下：</a:t>
            </a:r>
            <a:endParaRPr lang="zh-CN" altLang="en-US" sz="2600" b="1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1080612" y="4397376"/>
            <a:ext cx="491014" cy="654685"/>
          </a:xfrm>
          <a:custGeom>
            <a:avLst/>
            <a:gdLst>
              <a:gd name="T0" fmla="*/ 534841122 w 6082"/>
              <a:gd name="T1" fmla="*/ 535017057 h 6080"/>
              <a:gd name="T2" fmla="*/ 534841122 w 6082"/>
              <a:gd name="T3" fmla="*/ 535017057 h 6080"/>
              <a:gd name="T4" fmla="*/ 534841122 w 6082"/>
              <a:gd name="T5" fmla="*/ 535017057 h 6080"/>
              <a:gd name="T6" fmla="*/ 534841122 w 6082"/>
              <a:gd name="T7" fmla="*/ 535017057 h 6080"/>
              <a:gd name="T8" fmla="*/ 534841122 w 6082"/>
              <a:gd name="T9" fmla="*/ 535017057 h 6080"/>
              <a:gd name="T10" fmla="*/ 534841122 w 6082"/>
              <a:gd name="T11" fmla="*/ 535017057 h 6080"/>
              <a:gd name="T12" fmla="*/ 534841122 w 6082"/>
              <a:gd name="T13" fmla="*/ 535017057 h 6080"/>
              <a:gd name="T14" fmla="*/ 534841122 w 6082"/>
              <a:gd name="T15" fmla="*/ 535017057 h 6080"/>
              <a:gd name="T16" fmla="*/ 534841122 w 6082"/>
              <a:gd name="T17" fmla="*/ 535017057 h 6080"/>
              <a:gd name="T18" fmla="*/ 534841122 w 6082"/>
              <a:gd name="T19" fmla="*/ 535017057 h 6080"/>
              <a:gd name="T20" fmla="*/ 534841122 w 6082"/>
              <a:gd name="T21" fmla="*/ 535017057 h 6080"/>
              <a:gd name="T22" fmla="*/ 534841122 w 6082"/>
              <a:gd name="T23" fmla="*/ 535017057 h 6080"/>
              <a:gd name="T24" fmla="*/ 534841122 w 6082"/>
              <a:gd name="T25" fmla="*/ 535017057 h 6080"/>
              <a:gd name="T26" fmla="*/ 534841122 w 6082"/>
              <a:gd name="T27" fmla="*/ 535017057 h 6080"/>
              <a:gd name="T28" fmla="*/ 534841122 w 6082"/>
              <a:gd name="T29" fmla="*/ 535017057 h 6080"/>
              <a:gd name="T30" fmla="*/ 534841122 w 6082"/>
              <a:gd name="T31" fmla="*/ 535017057 h 6080"/>
              <a:gd name="T32" fmla="*/ 534841122 w 6082"/>
              <a:gd name="T33" fmla="*/ 535017057 h 6080"/>
              <a:gd name="T34" fmla="*/ 534841122 w 6082"/>
              <a:gd name="T35" fmla="*/ 535017057 h 6080"/>
              <a:gd name="T36" fmla="*/ 534841122 w 6082"/>
              <a:gd name="T37" fmla="*/ 535017057 h 6080"/>
              <a:gd name="T38" fmla="*/ 534841122 w 6082"/>
              <a:gd name="T39" fmla="*/ 535017057 h 6080"/>
              <a:gd name="T40" fmla="*/ 534841122 w 6082"/>
              <a:gd name="T41" fmla="*/ 535017057 h 6080"/>
              <a:gd name="T42" fmla="*/ 534841122 w 6082"/>
              <a:gd name="T43" fmla="*/ 535017057 h 6080"/>
              <a:gd name="T44" fmla="*/ 534841122 w 6082"/>
              <a:gd name="T45" fmla="*/ 535017057 h 6080"/>
              <a:gd name="T46" fmla="*/ 534841122 w 6082"/>
              <a:gd name="T47" fmla="*/ 535017057 h 6080"/>
              <a:gd name="T48" fmla="*/ 534841122 w 6082"/>
              <a:gd name="T49" fmla="*/ 535017057 h 6080"/>
              <a:gd name="T50" fmla="*/ 534841122 w 6082"/>
              <a:gd name="T51" fmla="*/ 535017057 h 6080"/>
              <a:gd name="T52" fmla="*/ 534841122 w 6082"/>
              <a:gd name="T53" fmla="*/ 535017057 h 6080"/>
              <a:gd name="T54" fmla="*/ 534841122 w 6082"/>
              <a:gd name="T55" fmla="*/ 535017057 h 6080"/>
              <a:gd name="T56" fmla="*/ 534841122 w 6082"/>
              <a:gd name="T57" fmla="*/ 535017057 h 6080"/>
              <a:gd name="T58" fmla="*/ 534841122 w 6082"/>
              <a:gd name="T59" fmla="*/ 535017057 h 6080"/>
              <a:gd name="T60" fmla="*/ 534841122 w 6082"/>
              <a:gd name="T61" fmla="*/ 535017057 h 6080"/>
              <a:gd name="T62" fmla="*/ 534841122 w 6082"/>
              <a:gd name="T63" fmla="*/ 535017057 h 6080"/>
              <a:gd name="T64" fmla="*/ 534841122 w 6082"/>
              <a:gd name="T65" fmla="*/ 535017057 h 6080"/>
              <a:gd name="T66" fmla="*/ 534841122 w 6082"/>
              <a:gd name="T67" fmla="*/ 535017057 h 6080"/>
              <a:gd name="T68" fmla="*/ 534841122 w 6082"/>
              <a:gd name="T69" fmla="*/ 535017057 h 6080"/>
              <a:gd name="T70" fmla="*/ 534841122 w 6082"/>
              <a:gd name="T71" fmla="*/ 535017057 h 6080"/>
              <a:gd name="T72" fmla="*/ 534841122 w 6082"/>
              <a:gd name="T73" fmla="*/ 535017057 h 6080"/>
              <a:gd name="T74" fmla="*/ 534841122 w 6082"/>
              <a:gd name="T75" fmla="*/ 535017057 h 6080"/>
              <a:gd name="T76" fmla="*/ 534841122 w 6082"/>
              <a:gd name="T77" fmla="*/ 535017057 h 6080"/>
              <a:gd name="T78" fmla="*/ 534841122 w 6082"/>
              <a:gd name="T79" fmla="*/ 535017057 h 6080"/>
              <a:gd name="T80" fmla="*/ 534841122 w 6082"/>
              <a:gd name="T81" fmla="*/ 535017057 h 60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82" h="6080">
                <a:moveTo>
                  <a:pt x="2303" y="3776"/>
                </a:moveTo>
                <a:lnTo>
                  <a:pt x="2303" y="4449"/>
                </a:lnTo>
                <a:lnTo>
                  <a:pt x="2744" y="4449"/>
                </a:lnTo>
                <a:lnTo>
                  <a:pt x="2744" y="5123"/>
                </a:lnTo>
                <a:lnTo>
                  <a:pt x="2344" y="5123"/>
                </a:lnTo>
                <a:lnTo>
                  <a:pt x="3041" y="6080"/>
                </a:lnTo>
                <a:lnTo>
                  <a:pt x="3738" y="5123"/>
                </a:lnTo>
                <a:lnTo>
                  <a:pt x="3338" y="5123"/>
                </a:lnTo>
                <a:lnTo>
                  <a:pt x="3338" y="4449"/>
                </a:lnTo>
                <a:lnTo>
                  <a:pt x="3777" y="4449"/>
                </a:lnTo>
                <a:lnTo>
                  <a:pt x="3777" y="3776"/>
                </a:lnTo>
                <a:lnTo>
                  <a:pt x="4451" y="3776"/>
                </a:lnTo>
                <a:lnTo>
                  <a:pt x="4451" y="3337"/>
                </a:lnTo>
                <a:lnTo>
                  <a:pt x="5124" y="3337"/>
                </a:lnTo>
                <a:lnTo>
                  <a:pt x="5124" y="3737"/>
                </a:lnTo>
                <a:lnTo>
                  <a:pt x="6082" y="3040"/>
                </a:lnTo>
                <a:lnTo>
                  <a:pt x="5124" y="2344"/>
                </a:lnTo>
                <a:lnTo>
                  <a:pt x="5124" y="2744"/>
                </a:lnTo>
                <a:lnTo>
                  <a:pt x="4451" y="2744"/>
                </a:lnTo>
                <a:lnTo>
                  <a:pt x="4451" y="2303"/>
                </a:lnTo>
                <a:lnTo>
                  <a:pt x="3777" y="2303"/>
                </a:lnTo>
                <a:lnTo>
                  <a:pt x="3777" y="1631"/>
                </a:lnTo>
                <a:lnTo>
                  <a:pt x="3338" y="1631"/>
                </a:lnTo>
                <a:lnTo>
                  <a:pt x="3338" y="958"/>
                </a:lnTo>
                <a:lnTo>
                  <a:pt x="3738" y="958"/>
                </a:lnTo>
                <a:lnTo>
                  <a:pt x="3041" y="0"/>
                </a:lnTo>
                <a:lnTo>
                  <a:pt x="2344" y="958"/>
                </a:lnTo>
                <a:lnTo>
                  <a:pt x="2744" y="958"/>
                </a:lnTo>
                <a:lnTo>
                  <a:pt x="2744" y="1631"/>
                </a:lnTo>
                <a:lnTo>
                  <a:pt x="2303" y="1631"/>
                </a:lnTo>
                <a:lnTo>
                  <a:pt x="2303" y="2303"/>
                </a:lnTo>
                <a:lnTo>
                  <a:pt x="1632" y="2303"/>
                </a:lnTo>
                <a:lnTo>
                  <a:pt x="1632" y="2744"/>
                </a:lnTo>
                <a:lnTo>
                  <a:pt x="959" y="2744"/>
                </a:lnTo>
                <a:lnTo>
                  <a:pt x="959" y="2344"/>
                </a:lnTo>
                <a:lnTo>
                  <a:pt x="0" y="3040"/>
                </a:lnTo>
                <a:lnTo>
                  <a:pt x="959" y="3737"/>
                </a:lnTo>
                <a:lnTo>
                  <a:pt x="959" y="3337"/>
                </a:lnTo>
                <a:lnTo>
                  <a:pt x="1632" y="3337"/>
                </a:lnTo>
                <a:lnTo>
                  <a:pt x="1632" y="3776"/>
                </a:lnTo>
                <a:lnTo>
                  <a:pt x="2303" y="3776"/>
                </a:lnTo>
                <a:close/>
              </a:path>
            </a:pathLst>
          </a:custGeom>
          <a:solidFill>
            <a:srgbClr val="C20F2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" name="组合 7"/>
          <p:cNvGrpSpPr/>
          <p:nvPr/>
        </p:nvGrpSpPr>
        <p:grpSpPr>
          <a:xfrm>
            <a:off x="1755934" y="4246880"/>
            <a:ext cx="804386" cy="1073150"/>
            <a:chOff x="1924163" y="4890552"/>
            <a:chExt cx="1177842" cy="1178297"/>
          </a:xfrm>
        </p:grpSpPr>
        <p:sp>
          <p:nvSpPr>
            <p:cNvPr id="28" name="椭圆形标注 27"/>
            <p:cNvSpPr/>
            <p:nvPr/>
          </p:nvSpPr>
          <p:spPr>
            <a:xfrm rot="4500000">
              <a:off x="1923935" y="4890779"/>
              <a:ext cx="1178297" cy="1177842"/>
            </a:xfrm>
            <a:prstGeom prst="wedgeEllipseCallout">
              <a:avLst/>
            </a:prstGeom>
            <a:solidFill>
              <a:srgbClr val="C20F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22055" y="5035435"/>
              <a:ext cx="977850" cy="89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3600" smtClean="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02</a:t>
              </a:r>
              <a:endParaRPr lang="zh-CN" altLang="en-US" sz="3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2651125" y="4175760"/>
            <a:ext cx="6140450" cy="2025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  <a:sym typeface="+mn-ea"/>
              </a:rPr>
              <a:t>确认火灾发生后，立即启动消防系统（按钮、拨打电话），向医院领导和保卫部门负责人报告，同时向</a:t>
            </a:r>
            <a:r>
              <a:rPr lang="en-US" altLang="zh-CN" sz="20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  <a:sym typeface="+mn-ea"/>
              </a:rPr>
              <a:t>119</a:t>
            </a:r>
            <a:r>
              <a:rPr lang="zh-CN" altLang="en-US" sz="20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  <a:sym typeface="+mn-ea"/>
              </a:rPr>
              <a:t>报火警，说明着火地点、部位、燃烧物品及火灾情况等，并发出火灾声响报警。</a:t>
            </a:r>
            <a:endParaRPr lang="zh-CN" altLang="en-US" sz="20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01925" y="2607945"/>
            <a:ext cx="5795645" cy="1715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发现火警信息，值班人员应迅速到达现场核实、确定火警的真实性；</a:t>
            </a:r>
            <a:endParaRPr lang="zh-CN" altLang="en-US" sz="20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2000">
              <a:solidFill>
                <a:schemeClr val="tx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 t="6168" r="2676" b="6652"/>
          <a:stretch>
            <a:fillRect/>
          </a:stretch>
        </p:blipFill>
        <p:spPr>
          <a:xfrm>
            <a:off x="6372066" y="5652770"/>
            <a:ext cx="2420303" cy="1205230"/>
          </a:xfrm>
          <a:prstGeom prst="rect">
            <a:avLst/>
          </a:prstGeom>
        </p:spPr>
      </p:pic>
      <p:sp>
        <p:nvSpPr>
          <p:cNvPr id="31" name="矩形 30">
            <a:hlinkClick r:id="rId3"/>
          </p:cNvPr>
          <p:cNvSpPr/>
          <p:nvPr>
            <p:custDataLst>
              <p:tags r:id="rId4"/>
            </p:custDataLst>
          </p:nvPr>
        </p:nvSpPr>
        <p:spPr>
          <a:xfrm>
            <a:off x="750689" y="705500"/>
            <a:ext cx="716076" cy="581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3200">
                <a:solidFill>
                  <a:prstClr val="white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一</a:t>
            </a:r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5474494" y="4992621"/>
            <a:ext cx="2700000" cy="30333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64382" y="3711826"/>
            <a:ext cx="7642622" cy="30333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882775" y="629920"/>
            <a:ext cx="3313430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处 理 流 程</a:t>
            </a: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3920" y="3170311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00602B"/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第一步</a:t>
            </a:r>
            <a:endParaRPr lang="zh-CN" altLang="en-US" sz="1400">
              <a:solidFill>
                <a:srgbClr val="00602B"/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16793" y="3745438"/>
            <a:ext cx="537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rgbClr val="00602B"/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第二步</a:t>
            </a:r>
            <a:endParaRPr lang="zh-CN" altLang="en-US" sz="1400">
              <a:solidFill>
                <a:srgbClr val="00602B"/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16491" y="333350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rgbClr val="00602B"/>
                </a:solidFill>
                <a:latin typeface="Arial" panose="020B0604020202020204" pitchFamily="34" charset="0"/>
                <a:ea typeface="方正大黑简体" panose="02010601030101010101" pitchFamily="2" charset="-122"/>
                <a:cs typeface="Arial" panose="020B0604020202020204" pitchFamily="34" charset="0"/>
              </a:rPr>
              <a:t>第三步</a:t>
            </a:r>
            <a:endParaRPr lang="zh-CN" altLang="en-US" sz="1400">
              <a:solidFill>
                <a:srgbClr val="00602B"/>
              </a:solidFill>
              <a:latin typeface="Arial" panose="020B0604020202020204" pitchFamily="34" charset="0"/>
              <a:ea typeface="方正大黑简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>
          <a:xfrm>
            <a:off x="8103870" y="2694940"/>
            <a:ext cx="743585" cy="1075055"/>
            <a:chOff x="7959725" y="1997075"/>
            <a:chExt cx="630238" cy="8096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959725" y="1997075"/>
              <a:ext cx="630238" cy="809625"/>
            </a:xfrm>
            <a:custGeom>
              <a:avLst/>
              <a:gdLst>
                <a:gd name="T0" fmla="*/ 208 w 397"/>
                <a:gd name="T1" fmla="*/ 170 h 510"/>
                <a:gd name="T2" fmla="*/ 341 w 397"/>
                <a:gd name="T3" fmla="*/ 170 h 510"/>
                <a:gd name="T4" fmla="*/ 397 w 397"/>
                <a:gd name="T5" fmla="*/ 104 h 510"/>
                <a:gd name="T6" fmla="*/ 341 w 397"/>
                <a:gd name="T7" fmla="*/ 38 h 510"/>
                <a:gd name="T8" fmla="*/ 208 w 397"/>
                <a:gd name="T9" fmla="*/ 38 h 510"/>
                <a:gd name="T10" fmla="*/ 208 w 397"/>
                <a:gd name="T11" fmla="*/ 0 h 510"/>
                <a:gd name="T12" fmla="*/ 189 w 397"/>
                <a:gd name="T13" fmla="*/ 0 h 510"/>
                <a:gd name="T14" fmla="*/ 189 w 397"/>
                <a:gd name="T15" fmla="*/ 38 h 510"/>
                <a:gd name="T16" fmla="*/ 19 w 397"/>
                <a:gd name="T17" fmla="*/ 38 h 510"/>
                <a:gd name="T18" fmla="*/ 19 w 397"/>
                <a:gd name="T19" fmla="*/ 170 h 510"/>
                <a:gd name="T20" fmla="*/ 189 w 397"/>
                <a:gd name="T21" fmla="*/ 170 h 510"/>
                <a:gd name="T22" fmla="*/ 189 w 397"/>
                <a:gd name="T23" fmla="*/ 189 h 510"/>
                <a:gd name="T24" fmla="*/ 57 w 397"/>
                <a:gd name="T25" fmla="*/ 189 h 510"/>
                <a:gd name="T26" fmla="*/ 0 w 397"/>
                <a:gd name="T27" fmla="*/ 255 h 510"/>
                <a:gd name="T28" fmla="*/ 57 w 397"/>
                <a:gd name="T29" fmla="*/ 321 h 510"/>
                <a:gd name="T30" fmla="*/ 189 w 397"/>
                <a:gd name="T31" fmla="*/ 321 h 510"/>
                <a:gd name="T32" fmla="*/ 189 w 397"/>
                <a:gd name="T33" fmla="*/ 510 h 510"/>
                <a:gd name="T34" fmla="*/ 208 w 397"/>
                <a:gd name="T35" fmla="*/ 510 h 510"/>
                <a:gd name="T36" fmla="*/ 208 w 397"/>
                <a:gd name="T37" fmla="*/ 321 h 510"/>
                <a:gd name="T38" fmla="*/ 378 w 397"/>
                <a:gd name="T39" fmla="*/ 321 h 510"/>
                <a:gd name="T40" fmla="*/ 378 w 397"/>
                <a:gd name="T41" fmla="*/ 189 h 510"/>
                <a:gd name="T42" fmla="*/ 208 w 397"/>
                <a:gd name="T43" fmla="*/ 189 h 510"/>
                <a:gd name="T44" fmla="*/ 208 w 397"/>
                <a:gd name="T45" fmla="*/ 170 h 510"/>
                <a:gd name="T46" fmla="*/ 38 w 397"/>
                <a:gd name="T47" fmla="*/ 151 h 510"/>
                <a:gd name="T48" fmla="*/ 38 w 397"/>
                <a:gd name="T49" fmla="*/ 57 h 510"/>
                <a:gd name="T50" fmla="*/ 331 w 397"/>
                <a:gd name="T51" fmla="*/ 57 h 510"/>
                <a:gd name="T52" fmla="*/ 371 w 397"/>
                <a:gd name="T53" fmla="*/ 104 h 510"/>
                <a:gd name="T54" fmla="*/ 331 w 397"/>
                <a:gd name="T55" fmla="*/ 151 h 510"/>
                <a:gd name="T56" fmla="*/ 38 w 397"/>
                <a:gd name="T57" fmla="*/ 151 h 510"/>
                <a:gd name="T58" fmla="*/ 360 w 397"/>
                <a:gd name="T59" fmla="*/ 208 h 510"/>
                <a:gd name="T60" fmla="*/ 360 w 397"/>
                <a:gd name="T61" fmla="*/ 302 h 510"/>
                <a:gd name="T62" fmla="*/ 67 w 397"/>
                <a:gd name="T63" fmla="*/ 302 h 510"/>
                <a:gd name="T64" fmla="*/ 24 w 397"/>
                <a:gd name="T65" fmla="*/ 255 h 510"/>
                <a:gd name="T66" fmla="*/ 67 w 397"/>
                <a:gd name="T67" fmla="*/ 208 h 510"/>
                <a:gd name="T68" fmla="*/ 360 w 397"/>
                <a:gd name="T69" fmla="*/ 20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7" h="510">
                  <a:moveTo>
                    <a:pt x="208" y="170"/>
                  </a:moveTo>
                  <a:lnTo>
                    <a:pt x="341" y="170"/>
                  </a:lnTo>
                  <a:lnTo>
                    <a:pt x="397" y="104"/>
                  </a:lnTo>
                  <a:lnTo>
                    <a:pt x="341" y="38"/>
                  </a:lnTo>
                  <a:lnTo>
                    <a:pt x="208" y="38"/>
                  </a:lnTo>
                  <a:lnTo>
                    <a:pt x="208" y="0"/>
                  </a:lnTo>
                  <a:lnTo>
                    <a:pt x="189" y="0"/>
                  </a:lnTo>
                  <a:lnTo>
                    <a:pt x="189" y="38"/>
                  </a:lnTo>
                  <a:lnTo>
                    <a:pt x="19" y="38"/>
                  </a:lnTo>
                  <a:lnTo>
                    <a:pt x="19" y="170"/>
                  </a:lnTo>
                  <a:lnTo>
                    <a:pt x="189" y="170"/>
                  </a:lnTo>
                  <a:lnTo>
                    <a:pt x="189" y="189"/>
                  </a:lnTo>
                  <a:lnTo>
                    <a:pt x="57" y="189"/>
                  </a:lnTo>
                  <a:lnTo>
                    <a:pt x="0" y="255"/>
                  </a:lnTo>
                  <a:lnTo>
                    <a:pt x="57" y="321"/>
                  </a:lnTo>
                  <a:lnTo>
                    <a:pt x="189" y="321"/>
                  </a:lnTo>
                  <a:lnTo>
                    <a:pt x="189" y="510"/>
                  </a:lnTo>
                  <a:lnTo>
                    <a:pt x="208" y="510"/>
                  </a:lnTo>
                  <a:lnTo>
                    <a:pt x="208" y="321"/>
                  </a:lnTo>
                  <a:lnTo>
                    <a:pt x="378" y="321"/>
                  </a:lnTo>
                  <a:lnTo>
                    <a:pt x="378" y="189"/>
                  </a:lnTo>
                  <a:lnTo>
                    <a:pt x="208" y="189"/>
                  </a:lnTo>
                  <a:lnTo>
                    <a:pt x="208" y="170"/>
                  </a:lnTo>
                  <a:close/>
                  <a:moveTo>
                    <a:pt x="38" y="151"/>
                  </a:moveTo>
                  <a:lnTo>
                    <a:pt x="38" y="57"/>
                  </a:lnTo>
                  <a:lnTo>
                    <a:pt x="331" y="57"/>
                  </a:lnTo>
                  <a:lnTo>
                    <a:pt x="371" y="104"/>
                  </a:lnTo>
                  <a:lnTo>
                    <a:pt x="331" y="151"/>
                  </a:lnTo>
                  <a:lnTo>
                    <a:pt x="38" y="151"/>
                  </a:lnTo>
                  <a:close/>
                  <a:moveTo>
                    <a:pt x="360" y="208"/>
                  </a:moveTo>
                  <a:lnTo>
                    <a:pt x="360" y="302"/>
                  </a:lnTo>
                  <a:lnTo>
                    <a:pt x="67" y="302"/>
                  </a:lnTo>
                  <a:lnTo>
                    <a:pt x="24" y="255"/>
                  </a:lnTo>
                  <a:lnTo>
                    <a:pt x="67" y="208"/>
                  </a:lnTo>
                  <a:lnTo>
                    <a:pt x="360" y="2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8050213" y="2116138"/>
              <a:ext cx="15081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8350250" y="2357438"/>
              <a:ext cx="1508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2794000" y="2229485"/>
            <a:ext cx="1804035" cy="1540510"/>
            <a:chOff x="4199423" y="1854108"/>
            <a:chExt cx="2962192" cy="1940229"/>
          </a:xfrm>
        </p:grpSpPr>
        <p:sp>
          <p:nvSpPr>
            <p:cNvPr id="11" name="椭圆 10"/>
            <p:cNvSpPr/>
            <p:nvPr/>
          </p:nvSpPr>
          <p:spPr>
            <a:xfrm>
              <a:off x="4314972" y="3582603"/>
              <a:ext cx="211734" cy="211734"/>
            </a:xfrm>
            <a:prstGeom prst="ellipse">
              <a:avLst/>
            </a:prstGeom>
            <a:solidFill>
              <a:srgbClr val="C20F2A"/>
            </a:solidFill>
            <a:ln w="19050"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标注 29"/>
            <p:cNvSpPr/>
            <p:nvPr/>
          </p:nvSpPr>
          <p:spPr>
            <a:xfrm>
              <a:off x="4199423" y="1854108"/>
              <a:ext cx="2876694" cy="1287621"/>
            </a:xfrm>
            <a:prstGeom prst="wedgeRectCallout">
              <a:avLst>
                <a:gd name="adj1" fmla="val -43871"/>
                <a:gd name="adj2" fmla="val 90843"/>
              </a:avLst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26818" y="2045251"/>
              <a:ext cx="2634797" cy="619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应 急 处 理</a:t>
              </a:r>
              <a:endParaRPr lang="zh-CN" altLang="en-US" sz="20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3" name="组合 14"/>
          <p:cNvGrpSpPr/>
          <p:nvPr/>
        </p:nvGrpSpPr>
        <p:grpSpPr>
          <a:xfrm>
            <a:off x="1730217" y="3554095"/>
            <a:ext cx="1252855" cy="2715021"/>
            <a:chOff x="2654289" y="3569426"/>
            <a:chExt cx="2665322" cy="4516778"/>
          </a:xfrm>
        </p:grpSpPr>
        <p:grpSp>
          <p:nvGrpSpPr>
            <p:cNvPr id="15" name="组合 1"/>
            <p:cNvGrpSpPr/>
            <p:nvPr/>
          </p:nvGrpSpPr>
          <p:grpSpPr>
            <a:xfrm>
              <a:off x="2654289" y="3569426"/>
              <a:ext cx="2665322" cy="3255832"/>
              <a:chOff x="2654289" y="3569426"/>
              <a:chExt cx="2665322" cy="325583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2767640" y="3569426"/>
                <a:ext cx="211734" cy="211734"/>
              </a:xfrm>
              <a:prstGeom prst="ellipse">
                <a:avLst/>
              </a:prstGeom>
              <a:solidFill>
                <a:srgbClr val="C20F2A"/>
              </a:solidFill>
              <a:ln w="19050">
                <a:solidFill>
                  <a:srgbClr val="008E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标注 33"/>
              <p:cNvSpPr/>
              <p:nvPr/>
            </p:nvSpPr>
            <p:spPr>
              <a:xfrm>
                <a:off x="2654289" y="4272990"/>
                <a:ext cx="2665322" cy="2552268"/>
              </a:xfrm>
              <a:prstGeom prst="wedgeRectCallout">
                <a:avLst>
                  <a:gd name="adj1" fmla="val -40918"/>
                  <a:gd name="adj2" fmla="val -96215"/>
                </a:avLst>
              </a:prstGeom>
              <a:solidFill>
                <a:srgbClr val="C20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879740" y="4344428"/>
              <a:ext cx="2213935" cy="3741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发现火灾 </a:t>
              </a:r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  <a:sym typeface="+mn-ea"/>
                </a:rPr>
                <a:t>保 持 镇 静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 </a:t>
              </a:r>
              <a:endParaRPr lang="zh-CN" altLang="en-US" sz="16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>
          <a:xfrm>
            <a:off x="3667125" y="3592830"/>
            <a:ext cx="1401445" cy="1630680"/>
            <a:chOff x="6716874" y="3569426"/>
            <a:chExt cx="2665660" cy="1991649"/>
          </a:xfrm>
        </p:grpSpPr>
        <p:grpSp>
          <p:nvGrpSpPr>
            <p:cNvPr id="19" name="组合 3"/>
            <p:cNvGrpSpPr/>
            <p:nvPr/>
          </p:nvGrpSpPr>
          <p:grpSpPr>
            <a:xfrm>
              <a:off x="6716874" y="3569426"/>
              <a:ext cx="2665660" cy="1991649"/>
              <a:chOff x="6716874" y="3569426"/>
              <a:chExt cx="2665660" cy="1991649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830225" y="3569426"/>
                <a:ext cx="211734" cy="211734"/>
              </a:xfrm>
              <a:prstGeom prst="ellipse">
                <a:avLst/>
              </a:prstGeom>
              <a:solidFill>
                <a:srgbClr val="C20F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矩形标注 25"/>
              <p:cNvSpPr/>
              <p:nvPr/>
            </p:nvSpPr>
            <p:spPr>
              <a:xfrm>
                <a:off x="6716874" y="4273125"/>
                <a:ext cx="2665660" cy="1287950"/>
              </a:xfrm>
              <a:prstGeom prst="wedgeRectCallout">
                <a:avLst>
                  <a:gd name="adj1" fmla="val -40918"/>
                  <a:gd name="adj2" fmla="val -96215"/>
                </a:avLst>
              </a:prstGeom>
              <a:solidFill>
                <a:srgbClr val="C20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文本框 48"/>
            <p:cNvSpPr txBox="1"/>
            <p:nvPr/>
          </p:nvSpPr>
          <p:spPr>
            <a:xfrm>
              <a:off x="6936091" y="4450818"/>
              <a:ext cx="2213935" cy="108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火势判断</a:t>
              </a:r>
              <a:endParaRPr lang="zh-CN" altLang="en-US" sz="20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31" name="矩形 30">
            <a:hlinkClick r:id="rId1"/>
          </p:cNvPr>
          <p:cNvSpPr/>
          <p:nvPr>
            <p:custDataLst>
              <p:tags r:id="rId2"/>
            </p:custDataLst>
          </p:nvPr>
        </p:nvSpPr>
        <p:spPr>
          <a:xfrm>
            <a:off x="750689" y="705500"/>
            <a:ext cx="716076" cy="581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CN" altLang="en-US" sz="3200">
                <a:solidFill>
                  <a:prstClr val="white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二</a:t>
            </a:r>
            <a:endParaRPr lang="zh-CN" altLang="en-US" sz="32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5139690" y="3812540"/>
            <a:ext cx="1135380" cy="453390"/>
          </a:xfrm>
          <a:prstGeom prst="borderCallout1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线形标注 1 4"/>
          <p:cNvSpPr/>
          <p:nvPr/>
        </p:nvSpPr>
        <p:spPr>
          <a:xfrm flipV="1">
            <a:off x="5099685" y="4702175"/>
            <a:ext cx="1140460" cy="488315"/>
          </a:xfrm>
          <a:prstGeom prst="borderCallout1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76190" y="3812540"/>
            <a:ext cx="1550670" cy="408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火 势 较 大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069205" y="4775835"/>
            <a:ext cx="1258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火 势 较小</a:t>
            </a:r>
            <a:endParaRPr lang="zh-CN" altLang="en-US"/>
          </a:p>
        </p:txBody>
      </p:sp>
      <p:grpSp>
        <p:nvGrpSpPr>
          <p:cNvPr id="20" name="组合 23"/>
          <p:cNvGrpSpPr/>
          <p:nvPr/>
        </p:nvGrpSpPr>
        <p:grpSpPr>
          <a:xfrm>
            <a:off x="598170" y="3711575"/>
            <a:ext cx="736600" cy="967740"/>
            <a:chOff x="7959725" y="1997075"/>
            <a:chExt cx="630238" cy="8096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7959725" y="1997075"/>
              <a:ext cx="630238" cy="809625"/>
            </a:xfrm>
            <a:custGeom>
              <a:avLst/>
              <a:gdLst>
                <a:gd name="T0" fmla="*/ 208 w 397"/>
                <a:gd name="T1" fmla="*/ 170 h 510"/>
                <a:gd name="T2" fmla="*/ 341 w 397"/>
                <a:gd name="T3" fmla="*/ 170 h 510"/>
                <a:gd name="T4" fmla="*/ 397 w 397"/>
                <a:gd name="T5" fmla="*/ 104 h 510"/>
                <a:gd name="T6" fmla="*/ 341 w 397"/>
                <a:gd name="T7" fmla="*/ 38 h 510"/>
                <a:gd name="T8" fmla="*/ 208 w 397"/>
                <a:gd name="T9" fmla="*/ 38 h 510"/>
                <a:gd name="T10" fmla="*/ 208 w 397"/>
                <a:gd name="T11" fmla="*/ 0 h 510"/>
                <a:gd name="T12" fmla="*/ 189 w 397"/>
                <a:gd name="T13" fmla="*/ 0 h 510"/>
                <a:gd name="T14" fmla="*/ 189 w 397"/>
                <a:gd name="T15" fmla="*/ 38 h 510"/>
                <a:gd name="T16" fmla="*/ 19 w 397"/>
                <a:gd name="T17" fmla="*/ 38 h 510"/>
                <a:gd name="T18" fmla="*/ 19 w 397"/>
                <a:gd name="T19" fmla="*/ 170 h 510"/>
                <a:gd name="T20" fmla="*/ 189 w 397"/>
                <a:gd name="T21" fmla="*/ 170 h 510"/>
                <a:gd name="T22" fmla="*/ 189 w 397"/>
                <a:gd name="T23" fmla="*/ 189 h 510"/>
                <a:gd name="T24" fmla="*/ 57 w 397"/>
                <a:gd name="T25" fmla="*/ 189 h 510"/>
                <a:gd name="T26" fmla="*/ 0 w 397"/>
                <a:gd name="T27" fmla="*/ 255 h 510"/>
                <a:gd name="T28" fmla="*/ 57 w 397"/>
                <a:gd name="T29" fmla="*/ 321 h 510"/>
                <a:gd name="T30" fmla="*/ 189 w 397"/>
                <a:gd name="T31" fmla="*/ 321 h 510"/>
                <a:gd name="T32" fmla="*/ 189 w 397"/>
                <a:gd name="T33" fmla="*/ 510 h 510"/>
                <a:gd name="T34" fmla="*/ 208 w 397"/>
                <a:gd name="T35" fmla="*/ 510 h 510"/>
                <a:gd name="T36" fmla="*/ 208 w 397"/>
                <a:gd name="T37" fmla="*/ 321 h 510"/>
                <a:gd name="T38" fmla="*/ 378 w 397"/>
                <a:gd name="T39" fmla="*/ 321 h 510"/>
                <a:gd name="T40" fmla="*/ 378 w 397"/>
                <a:gd name="T41" fmla="*/ 189 h 510"/>
                <a:gd name="T42" fmla="*/ 208 w 397"/>
                <a:gd name="T43" fmla="*/ 189 h 510"/>
                <a:gd name="T44" fmla="*/ 208 w 397"/>
                <a:gd name="T45" fmla="*/ 170 h 510"/>
                <a:gd name="T46" fmla="*/ 38 w 397"/>
                <a:gd name="T47" fmla="*/ 151 h 510"/>
                <a:gd name="T48" fmla="*/ 38 w 397"/>
                <a:gd name="T49" fmla="*/ 57 h 510"/>
                <a:gd name="T50" fmla="*/ 331 w 397"/>
                <a:gd name="T51" fmla="*/ 57 h 510"/>
                <a:gd name="T52" fmla="*/ 371 w 397"/>
                <a:gd name="T53" fmla="*/ 104 h 510"/>
                <a:gd name="T54" fmla="*/ 331 w 397"/>
                <a:gd name="T55" fmla="*/ 151 h 510"/>
                <a:gd name="T56" fmla="*/ 38 w 397"/>
                <a:gd name="T57" fmla="*/ 151 h 510"/>
                <a:gd name="T58" fmla="*/ 360 w 397"/>
                <a:gd name="T59" fmla="*/ 208 h 510"/>
                <a:gd name="T60" fmla="*/ 360 w 397"/>
                <a:gd name="T61" fmla="*/ 302 h 510"/>
                <a:gd name="T62" fmla="*/ 67 w 397"/>
                <a:gd name="T63" fmla="*/ 302 h 510"/>
                <a:gd name="T64" fmla="*/ 24 w 397"/>
                <a:gd name="T65" fmla="*/ 255 h 510"/>
                <a:gd name="T66" fmla="*/ 67 w 397"/>
                <a:gd name="T67" fmla="*/ 208 h 510"/>
                <a:gd name="T68" fmla="*/ 360 w 397"/>
                <a:gd name="T69" fmla="*/ 208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7" h="510">
                  <a:moveTo>
                    <a:pt x="208" y="170"/>
                  </a:moveTo>
                  <a:lnTo>
                    <a:pt x="341" y="170"/>
                  </a:lnTo>
                  <a:lnTo>
                    <a:pt x="397" y="104"/>
                  </a:lnTo>
                  <a:lnTo>
                    <a:pt x="341" y="38"/>
                  </a:lnTo>
                  <a:lnTo>
                    <a:pt x="208" y="38"/>
                  </a:lnTo>
                  <a:lnTo>
                    <a:pt x="208" y="0"/>
                  </a:lnTo>
                  <a:lnTo>
                    <a:pt x="189" y="0"/>
                  </a:lnTo>
                  <a:lnTo>
                    <a:pt x="189" y="38"/>
                  </a:lnTo>
                  <a:lnTo>
                    <a:pt x="19" y="38"/>
                  </a:lnTo>
                  <a:lnTo>
                    <a:pt x="19" y="170"/>
                  </a:lnTo>
                  <a:lnTo>
                    <a:pt x="189" y="170"/>
                  </a:lnTo>
                  <a:lnTo>
                    <a:pt x="189" y="189"/>
                  </a:lnTo>
                  <a:lnTo>
                    <a:pt x="57" y="189"/>
                  </a:lnTo>
                  <a:lnTo>
                    <a:pt x="0" y="255"/>
                  </a:lnTo>
                  <a:lnTo>
                    <a:pt x="57" y="321"/>
                  </a:lnTo>
                  <a:lnTo>
                    <a:pt x="189" y="321"/>
                  </a:lnTo>
                  <a:lnTo>
                    <a:pt x="189" y="510"/>
                  </a:lnTo>
                  <a:lnTo>
                    <a:pt x="208" y="510"/>
                  </a:lnTo>
                  <a:lnTo>
                    <a:pt x="208" y="321"/>
                  </a:lnTo>
                  <a:lnTo>
                    <a:pt x="378" y="321"/>
                  </a:lnTo>
                  <a:lnTo>
                    <a:pt x="378" y="189"/>
                  </a:lnTo>
                  <a:lnTo>
                    <a:pt x="208" y="189"/>
                  </a:lnTo>
                  <a:lnTo>
                    <a:pt x="208" y="170"/>
                  </a:lnTo>
                  <a:close/>
                  <a:moveTo>
                    <a:pt x="38" y="151"/>
                  </a:moveTo>
                  <a:lnTo>
                    <a:pt x="38" y="57"/>
                  </a:lnTo>
                  <a:lnTo>
                    <a:pt x="331" y="57"/>
                  </a:lnTo>
                  <a:lnTo>
                    <a:pt x="371" y="104"/>
                  </a:lnTo>
                  <a:lnTo>
                    <a:pt x="331" y="151"/>
                  </a:lnTo>
                  <a:lnTo>
                    <a:pt x="38" y="151"/>
                  </a:lnTo>
                  <a:close/>
                  <a:moveTo>
                    <a:pt x="360" y="208"/>
                  </a:moveTo>
                  <a:lnTo>
                    <a:pt x="360" y="302"/>
                  </a:lnTo>
                  <a:lnTo>
                    <a:pt x="67" y="302"/>
                  </a:lnTo>
                  <a:lnTo>
                    <a:pt x="24" y="255"/>
                  </a:lnTo>
                  <a:lnTo>
                    <a:pt x="67" y="208"/>
                  </a:lnTo>
                  <a:lnTo>
                    <a:pt x="360" y="2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8050213" y="2116138"/>
              <a:ext cx="15081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8350250" y="2357438"/>
              <a:ext cx="150813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45" y="4658995"/>
            <a:ext cx="1053465" cy="140525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6228715" y="4597400"/>
            <a:ext cx="217932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利用消防器材、自来水灭火</a:t>
            </a: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443980" y="5382260"/>
            <a:ext cx="184658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报告保卫科</a:t>
            </a: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41" name="图片 40" descr="t01f54155fecdd29d6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8195" y="2071370"/>
            <a:ext cx="1028065" cy="1698625"/>
          </a:xfrm>
          <a:prstGeom prst="rect">
            <a:avLst/>
          </a:prstGeom>
        </p:spPr>
      </p:pic>
      <p:pic>
        <p:nvPicPr>
          <p:cNvPr id="42" name="图片 41" descr="864669363_18157994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93840" y="1969135"/>
            <a:ext cx="664845" cy="20878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w picture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-687705" y="60325"/>
            <a:ext cx="11222990" cy="68999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w picture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2720" y="113030"/>
            <a:ext cx="11226800" cy="68237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-610870" y="0"/>
            <a:ext cx="11283315" cy="68580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hlinkClick r:id="rId1"/>
          </p:cNvPr>
          <p:cNvSpPr/>
          <p:nvPr/>
        </p:nvSpPr>
        <p:spPr>
          <a:xfrm>
            <a:off x="0" y="2277745"/>
            <a:ext cx="2863215" cy="414020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6600">
              <a:solidFill>
                <a:prstClr val="white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3536315" y="160655"/>
            <a:ext cx="2393315" cy="2005965"/>
            <a:chOff x="3830759" y="772548"/>
            <a:chExt cx="1756659" cy="1275593"/>
          </a:xfrm>
        </p:grpSpPr>
        <p:sp>
          <p:nvSpPr>
            <p:cNvPr id="5" name="矩形 4"/>
            <p:cNvSpPr/>
            <p:nvPr/>
          </p:nvSpPr>
          <p:spPr>
            <a:xfrm>
              <a:off x="3830759" y="1201587"/>
              <a:ext cx="1756659" cy="84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830759" y="1502944"/>
              <a:ext cx="1756659" cy="545197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46"/>
                </a:solidFill>
              </a:endParaRPr>
            </a:p>
          </p:txBody>
        </p:sp>
        <p:grpSp>
          <p:nvGrpSpPr>
            <p:cNvPr id="4" name="组合 6"/>
            <p:cNvGrpSpPr/>
            <p:nvPr/>
          </p:nvGrpSpPr>
          <p:grpSpPr>
            <a:xfrm>
              <a:off x="3883307" y="772548"/>
              <a:ext cx="511008" cy="511008"/>
              <a:chOff x="4355312" y="526967"/>
              <a:chExt cx="511008" cy="511008"/>
            </a:xfrm>
          </p:grpSpPr>
          <p:sp>
            <p:nvSpPr>
              <p:cNvPr id="9" name="泪滴形 8"/>
              <p:cNvSpPr/>
              <p:nvPr/>
            </p:nvSpPr>
            <p:spPr>
              <a:xfrm rot="8100000">
                <a:off x="4355312" y="526967"/>
                <a:ext cx="511008" cy="511008"/>
              </a:xfrm>
              <a:prstGeom prst="teardrop">
                <a:avLst/>
              </a:prstGeom>
              <a:solidFill>
                <a:srgbClr val="C20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401022" y="597805"/>
                <a:ext cx="447470" cy="292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01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8" name="TextBox 16"/>
            <p:cNvSpPr txBox="1"/>
            <p:nvPr/>
          </p:nvSpPr>
          <p:spPr>
            <a:xfrm>
              <a:off x="3870670" y="1581737"/>
              <a:ext cx="1716747" cy="41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119</a:t>
              </a:r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报警、通知院总值班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sp>
        <p:nvSpPr>
          <p:cNvPr id="54" name="TextBox 16"/>
          <p:cNvSpPr txBox="1"/>
          <p:nvPr/>
        </p:nvSpPr>
        <p:spPr>
          <a:xfrm>
            <a:off x="323850" y="2637155"/>
            <a:ext cx="2033270" cy="3659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火</a:t>
            </a:r>
            <a:endParaRPr lang="zh-CN" altLang="en-US" sz="5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ctr"/>
            <a:r>
              <a:rPr lang="zh-CN" altLang="en-US" sz="5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势</a:t>
            </a:r>
            <a:endParaRPr lang="zh-CN" altLang="en-US" sz="5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ctr"/>
            <a:r>
              <a:rPr lang="zh-CN" altLang="en-US" sz="5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较</a:t>
            </a:r>
            <a:endParaRPr lang="zh-CN" altLang="en-US" sz="5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  <a:p>
            <a:pPr algn="ctr"/>
            <a:r>
              <a:rPr lang="zh-CN" altLang="en-US" sz="5400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rPr>
              <a:t>大</a:t>
            </a:r>
            <a:endParaRPr lang="zh-CN" altLang="en-US" sz="5400">
              <a:solidFill>
                <a:schemeClr val="bg1"/>
              </a:solidFill>
              <a:latin typeface="张海山锐谐体2.0-授权联系：Samtype@QQ.com" panose="02000000000000000000" pitchFamily="2" charset="-122"/>
              <a:ea typeface="张海山锐谐体2.0-授权联系：Samtype@QQ.com" panose="02000000000000000000" pitchFamily="2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0" y="4337295"/>
            <a:ext cx="2862943" cy="2534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55"/>
          <p:cNvGrpSpPr/>
          <p:nvPr/>
        </p:nvGrpSpPr>
        <p:grpSpPr>
          <a:xfrm>
            <a:off x="6280785" y="127635"/>
            <a:ext cx="2381885" cy="2005965"/>
            <a:chOff x="3830759" y="772548"/>
            <a:chExt cx="1756659" cy="1275593"/>
          </a:xfrm>
        </p:grpSpPr>
        <p:sp>
          <p:nvSpPr>
            <p:cNvPr id="57" name="矩形 56"/>
            <p:cNvSpPr/>
            <p:nvPr/>
          </p:nvSpPr>
          <p:spPr>
            <a:xfrm>
              <a:off x="3830759" y="1201587"/>
              <a:ext cx="1756659" cy="84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3830759" y="1502944"/>
              <a:ext cx="1756659" cy="545197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46"/>
                </a:solidFill>
              </a:endParaRPr>
            </a:p>
          </p:txBody>
        </p:sp>
        <p:grpSp>
          <p:nvGrpSpPr>
            <p:cNvPr id="13" name="组合 58"/>
            <p:cNvGrpSpPr/>
            <p:nvPr/>
          </p:nvGrpSpPr>
          <p:grpSpPr>
            <a:xfrm>
              <a:off x="3883307" y="772548"/>
              <a:ext cx="511008" cy="511008"/>
              <a:chOff x="4355312" y="526967"/>
              <a:chExt cx="511008" cy="511008"/>
            </a:xfrm>
          </p:grpSpPr>
          <p:sp>
            <p:nvSpPr>
              <p:cNvPr id="61" name="泪滴形 60"/>
              <p:cNvSpPr/>
              <p:nvPr/>
            </p:nvSpPr>
            <p:spPr>
              <a:xfrm rot="8100000">
                <a:off x="4355312" y="526967"/>
                <a:ext cx="511008" cy="511008"/>
              </a:xfrm>
              <a:prstGeom prst="teardrop">
                <a:avLst/>
              </a:prstGeom>
              <a:solidFill>
                <a:srgbClr val="C20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4401022" y="597805"/>
                <a:ext cx="447470" cy="292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02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0" name="TextBox 16"/>
            <p:cNvSpPr txBox="1"/>
            <p:nvPr/>
          </p:nvSpPr>
          <p:spPr>
            <a:xfrm>
              <a:off x="3870670" y="1581737"/>
              <a:ext cx="1716747" cy="41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调动在岗人员，疏散患者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17" name="组合 62"/>
          <p:cNvGrpSpPr/>
          <p:nvPr/>
        </p:nvGrpSpPr>
        <p:grpSpPr>
          <a:xfrm>
            <a:off x="3536315" y="2331720"/>
            <a:ext cx="2357755" cy="2005965"/>
            <a:chOff x="3830759" y="772548"/>
            <a:chExt cx="1756659" cy="1275593"/>
          </a:xfrm>
        </p:grpSpPr>
        <p:sp>
          <p:nvSpPr>
            <p:cNvPr id="64" name="矩形 63"/>
            <p:cNvSpPr/>
            <p:nvPr/>
          </p:nvSpPr>
          <p:spPr>
            <a:xfrm>
              <a:off x="3830759" y="1201587"/>
              <a:ext cx="1756659" cy="84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3830759" y="1502944"/>
              <a:ext cx="1756659" cy="545197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46"/>
                </a:solidFill>
              </a:endParaRPr>
            </a:p>
          </p:txBody>
        </p:sp>
        <p:grpSp>
          <p:nvGrpSpPr>
            <p:cNvPr id="20" name="组合 65"/>
            <p:cNvGrpSpPr/>
            <p:nvPr/>
          </p:nvGrpSpPr>
          <p:grpSpPr>
            <a:xfrm>
              <a:off x="3883307" y="772548"/>
              <a:ext cx="511008" cy="511008"/>
              <a:chOff x="4355312" y="526967"/>
              <a:chExt cx="511008" cy="511008"/>
            </a:xfrm>
          </p:grpSpPr>
          <p:sp>
            <p:nvSpPr>
              <p:cNvPr id="68" name="泪滴形 67"/>
              <p:cNvSpPr/>
              <p:nvPr/>
            </p:nvSpPr>
            <p:spPr>
              <a:xfrm rot="8100000">
                <a:off x="4355312" y="526967"/>
                <a:ext cx="511008" cy="511008"/>
              </a:xfrm>
              <a:prstGeom prst="teardrop">
                <a:avLst/>
              </a:prstGeom>
              <a:solidFill>
                <a:srgbClr val="C20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4401022" y="597805"/>
                <a:ext cx="447470" cy="292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03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67" name="TextBox 16"/>
            <p:cNvSpPr txBox="1"/>
            <p:nvPr/>
          </p:nvSpPr>
          <p:spPr>
            <a:xfrm>
              <a:off x="3870670" y="1581737"/>
              <a:ext cx="1716747" cy="410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切断电源、关闭门窗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24" name="组合 69"/>
          <p:cNvGrpSpPr/>
          <p:nvPr/>
        </p:nvGrpSpPr>
        <p:grpSpPr>
          <a:xfrm>
            <a:off x="6281057" y="2331408"/>
            <a:ext cx="2381250" cy="2005965"/>
            <a:chOff x="3830759" y="772548"/>
            <a:chExt cx="2019174" cy="1275714"/>
          </a:xfrm>
        </p:grpSpPr>
        <p:sp>
          <p:nvSpPr>
            <p:cNvPr id="71" name="矩形 70"/>
            <p:cNvSpPr/>
            <p:nvPr/>
          </p:nvSpPr>
          <p:spPr>
            <a:xfrm>
              <a:off x="3830759" y="1181229"/>
              <a:ext cx="2019174" cy="866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3830759" y="1512373"/>
              <a:ext cx="1964791" cy="535889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46"/>
                </a:solidFill>
              </a:endParaRPr>
            </a:p>
          </p:txBody>
        </p:sp>
        <p:grpSp>
          <p:nvGrpSpPr>
            <p:cNvPr id="25" name="组合 72"/>
            <p:cNvGrpSpPr/>
            <p:nvPr/>
          </p:nvGrpSpPr>
          <p:grpSpPr>
            <a:xfrm>
              <a:off x="3883307" y="772548"/>
              <a:ext cx="511008" cy="511008"/>
              <a:chOff x="4355312" y="526967"/>
              <a:chExt cx="511008" cy="511008"/>
            </a:xfrm>
          </p:grpSpPr>
          <p:sp>
            <p:nvSpPr>
              <p:cNvPr id="75" name="泪滴形 74"/>
              <p:cNvSpPr/>
              <p:nvPr/>
            </p:nvSpPr>
            <p:spPr>
              <a:xfrm rot="8100000">
                <a:off x="4355312" y="526967"/>
                <a:ext cx="511008" cy="511008"/>
              </a:xfrm>
              <a:prstGeom prst="teardrop">
                <a:avLst/>
              </a:prstGeom>
              <a:solidFill>
                <a:srgbClr val="C20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4401022" y="597805"/>
                <a:ext cx="447470" cy="29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04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74" name="TextBox 16"/>
            <p:cNvSpPr txBox="1"/>
            <p:nvPr/>
          </p:nvSpPr>
          <p:spPr>
            <a:xfrm>
              <a:off x="3870604" y="1570929"/>
              <a:ext cx="1909869" cy="4220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关闭临近火情房间的门窗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26" name="组合 2"/>
          <p:cNvGrpSpPr/>
          <p:nvPr/>
        </p:nvGrpSpPr>
        <p:grpSpPr>
          <a:xfrm>
            <a:off x="3536170" y="4486598"/>
            <a:ext cx="2346326" cy="2005775"/>
            <a:chOff x="3830759" y="772548"/>
            <a:chExt cx="1989560" cy="1275593"/>
          </a:xfrm>
        </p:grpSpPr>
        <p:sp>
          <p:nvSpPr>
            <p:cNvPr id="11" name="矩形 10"/>
            <p:cNvSpPr/>
            <p:nvPr/>
          </p:nvSpPr>
          <p:spPr>
            <a:xfrm>
              <a:off x="3830759" y="1190517"/>
              <a:ext cx="1989560" cy="857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830759" y="1502944"/>
              <a:ext cx="1756659" cy="545197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46"/>
                </a:solidFill>
              </a:endParaRPr>
            </a:p>
          </p:txBody>
        </p:sp>
        <p:grpSp>
          <p:nvGrpSpPr>
            <p:cNvPr id="27" name="组合 12"/>
            <p:cNvGrpSpPr/>
            <p:nvPr/>
          </p:nvGrpSpPr>
          <p:grpSpPr>
            <a:xfrm>
              <a:off x="3883307" y="772548"/>
              <a:ext cx="511008" cy="511008"/>
              <a:chOff x="4355312" y="526967"/>
              <a:chExt cx="511008" cy="511008"/>
            </a:xfrm>
          </p:grpSpPr>
          <p:sp>
            <p:nvSpPr>
              <p:cNvPr id="14" name="泪滴形 13"/>
              <p:cNvSpPr/>
              <p:nvPr/>
            </p:nvSpPr>
            <p:spPr>
              <a:xfrm rot="8100000">
                <a:off x="4355312" y="526967"/>
                <a:ext cx="511008" cy="511008"/>
              </a:xfrm>
              <a:prstGeom prst="teardrop">
                <a:avLst/>
              </a:prstGeom>
              <a:solidFill>
                <a:srgbClr val="C20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401022" y="597805"/>
                <a:ext cx="447470" cy="29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</a:t>
                </a:r>
                <a:r>
                  <a:rPr lang="en-US" sz="240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5</a:t>
                </a:r>
                <a:endParaRPr 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3870670" y="1581737"/>
              <a:ext cx="1716747" cy="234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撤离易燃易爆物品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  <p:grpSp>
        <p:nvGrpSpPr>
          <p:cNvPr id="28" name="组合 16"/>
          <p:cNvGrpSpPr/>
          <p:nvPr/>
        </p:nvGrpSpPr>
        <p:grpSpPr>
          <a:xfrm>
            <a:off x="6281057" y="4486598"/>
            <a:ext cx="2381250" cy="2005775"/>
            <a:chOff x="3830759" y="772548"/>
            <a:chExt cx="2019174" cy="1275593"/>
          </a:xfrm>
        </p:grpSpPr>
        <p:sp>
          <p:nvSpPr>
            <p:cNvPr id="18" name="矩形 17"/>
            <p:cNvSpPr/>
            <p:nvPr/>
          </p:nvSpPr>
          <p:spPr>
            <a:xfrm>
              <a:off x="3830759" y="1201420"/>
              <a:ext cx="2019174" cy="84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830759" y="1502944"/>
              <a:ext cx="1756659" cy="545197"/>
            </a:xfrm>
            <a:prstGeom prst="rect">
              <a:avLst/>
            </a:prstGeom>
            <a:solidFill>
              <a:srgbClr val="C20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6646"/>
                </a:solidFill>
              </a:endParaRPr>
            </a:p>
          </p:txBody>
        </p:sp>
        <p:grpSp>
          <p:nvGrpSpPr>
            <p:cNvPr id="29" name="组合 19"/>
            <p:cNvGrpSpPr/>
            <p:nvPr/>
          </p:nvGrpSpPr>
          <p:grpSpPr>
            <a:xfrm>
              <a:off x="3883307" y="772548"/>
              <a:ext cx="511008" cy="511008"/>
              <a:chOff x="4355312" y="526967"/>
              <a:chExt cx="511008" cy="511008"/>
            </a:xfrm>
          </p:grpSpPr>
          <p:sp>
            <p:nvSpPr>
              <p:cNvPr id="21" name="泪滴形 20"/>
              <p:cNvSpPr/>
              <p:nvPr/>
            </p:nvSpPr>
            <p:spPr>
              <a:xfrm rot="8100000">
                <a:off x="4355312" y="526967"/>
                <a:ext cx="511008" cy="511008"/>
              </a:xfrm>
              <a:prstGeom prst="teardrop">
                <a:avLst/>
              </a:prstGeom>
              <a:solidFill>
                <a:srgbClr val="C20F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401022" y="597805"/>
                <a:ext cx="447470" cy="293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mtClean="0">
                    <a:solidFill>
                      <a:schemeClr val="bg1"/>
                    </a:solidFill>
                    <a:latin typeface="Impact" panose="020B0806030902050204" pitchFamily="34" charset="0"/>
                    <a:ea typeface="微软雅黑" panose="020B0503020204020204" charset="-122"/>
                  </a:rPr>
                  <a:t>06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3" name="TextBox 16"/>
            <p:cNvSpPr txBox="1"/>
            <p:nvPr/>
          </p:nvSpPr>
          <p:spPr>
            <a:xfrm>
              <a:off x="3870670" y="1581737"/>
              <a:ext cx="1716747" cy="41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张海山锐谐体2.0-授权联系：Samtype@QQ.com" panose="02000000000000000000" pitchFamily="2" charset="-122"/>
                  <a:ea typeface="张海山锐谐体2.0-授权联系：Samtype@QQ.com" panose="02000000000000000000" pitchFamily="2" charset="-122"/>
                </a:rPr>
                <a:t>保护贵重仪器及资料</a:t>
              </a:r>
              <a:endParaRPr lang="zh-CN" altLang="en-US">
                <a:solidFill>
                  <a:schemeClr val="bg1"/>
                </a:solidFill>
                <a:latin typeface="张海山锐谐体2.0-授权联系：Samtype@QQ.com" panose="02000000000000000000" pitchFamily="2" charset="-122"/>
                <a:ea typeface="张海山锐谐体2.0-授权联系：Samtype@QQ.com" panose="02000000000000000000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sh/>
  </p:transition>
</p:sld>
</file>

<file path=ppt/tags/tag1.xml><?xml version="1.0" encoding="utf-8"?>
<p:tagLst xmlns:p="http://schemas.openxmlformats.org/presentationml/2006/main">
  <p:tag name="KSO_WM_BEAUTIFY_FLAG" val="#wm#"/>
  <p:tag name="KSO_WM_SLIDE_ID" val="basetag20163692_35"/>
  <p:tag name="KSO_WM_SLIDE_INDEX" val="35"/>
  <p:tag name="KSO_WM_SLIDE_ITEM_CNT" val="0"/>
  <p:tag name="KSO_WM_SLIDE_TYPE" val="endPage"/>
  <p:tag name="KSO_WM_TAG_VERSION" val="1.0"/>
  <p:tag name="KSO_WM_TEMPLATE_CATEGORY" val="basetag"/>
  <p:tag name="KSO_WM_TEMPLATE_INDEX" val="20163692"/>
</p:tagLst>
</file>

<file path=ppt/tags/tag10.xml><?xml version="1.0" encoding="utf-8"?>
<p:tagLst xmlns:p="http://schemas.openxmlformats.org/presentationml/2006/main">
  <p:tag name="KSO_WM_BEAUTIFY_FLAG" val="#wm#"/>
  <p:tag name="KSO_WM_SLIDE_ID" val="basetag20163692_6"/>
  <p:tag name="KSO_WM_SLIDE_INDEX" val="6"/>
  <p:tag name="KSO_WM_SLIDE_ITEM_CNT" val="0"/>
  <p:tag name="KSO_WM_SLIDE_TYPE" val="contents"/>
  <p:tag name="KSO_WM_TAG_VERSION" val="1.0"/>
  <p:tag name="KSO_WM_TEMPLATE_CATEGORY" val="basetag"/>
  <p:tag name="KSO_WM_TEMPLATE_INDEX" val="20163692"/>
</p:tagLst>
</file>

<file path=ppt/tags/tag11.xml><?xml version="1.0" encoding="utf-8"?>
<p:tagLst xmlns:p="http://schemas.openxmlformats.org/presentationml/2006/main">
  <p:tag name="KSO_WM_BEAUTIFY_FLAG" val="#wm#"/>
  <p:tag name="KSO_WM_SLIDE_ID" val="basetag20163692_9"/>
  <p:tag name="KSO_WM_SLIDE_INDEX" val="9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12.xml><?xml version="1.0" encoding="utf-8"?>
<p:tagLst xmlns:p="http://schemas.openxmlformats.org/presentationml/2006/main">
  <p:tag name="KSO_WM_BEAUTIFY_FLAG" val="#wm#"/>
  <p:tag name="KSO_WM_SLIDE_ID" val="basetag20163692_12"/>
  <p:tag name="KSO_WM_SLIDE_INDEX" val="12"/>
  <p:tag name="KSO_WM_SLIDE_ITEM_CNT" val="0"/>
  <p:tag name="KSO_WM_SLIDE_POSITION" val="66*144"/>
  <p:tag name="KSO_WM_SLIDE_SIZE" val="828*343"/>
  <p:tag name="KSO_WM_SLIDE_TYPE" val="text"/>
  <p:tag name="KSO_WM_TAG_VERSION" val="1.0"/>
  <p:tag name="KSO_WM_TEMPLATE_CATEGORY" val="basetag"/>
  <p:tag name="KSO_WM_TEMPLATE_INDEX" val="20163692"/>
</p:tagLst>
</file>

<file path=ppt/tags/tag13.xml><?xml version="1.0" encoding="utf-8"?>
<p:tagLst xmlns:p="http://schemas.openxmlformats.org/presentationml/2006/main">
  <p:tag name="KSO_WM_BEAUTIFY_FLAG" val="#wm#"/>
  <p:tag name="KSO_WM_SLIDE_ID" val="basetag20163692_7"/>
  <p:tag name="KSO_WM_SLIDE_INDEX" val="7"/>
  <p:tag name="KSO_WM_SLIDE_ITEM_CNT" val="0"/>
  <p:tag name="KSO_WM_SLIDE_TYPE" val="sectionTitle"/>
  <p:tag name="KSO_WM_TAG_VERSION" val="1.0"/>
  <p:tag name="KSO_WM_TEMPLATE_CATEGORY" val="basetag"/>
  <p:tag name="KSO_WM_TEMPLATE_INDEX" val="20163692"/>
</p:tagLst>
</file>

<file path=ppt/tags/tag14.xml><?xml version="1.0" encoding="utf-8"?>
<p:tagLst xmlns:p="http://schemas.openxmlformats.org/presentationml/2006/main">
  <p:tag name="KSO_WM_BEAUTIFY_FLAG" val="#wm#"/>
  <p:tag name="KSO_WM_SLIDE_ID" val="basetag20163692_12"/>
  <p:tag name="KSO_WM_SLIDE_INDEX" val="12"/>
  <p:tag name="KSO_WM_SLIDE_ITEM_CNT" val="0"/>
  <p:tag name="KSO_WM_SLIDE_POSITION" val="66*144"/>
  <p:tag name="KSO_WM_SLIDE_SIZE" val="828*343"/>
  <p:tag name="KSO_WM_SLIDE_TYPE" val="text"/>
  <p:tag name="KSO_WM_TAG_VERSION" val="1.0"/>
  <p:tag name="KSO_WM_TEMPLATE_CATEGORY" val="basetag"/>
  <p:tag name="KSO_WM_TEMPLATE_INDEX" val="20163692"/>
</p:tagLst>
</file>

<file path=ppt/tags/tag15.xml><?xml version="1.0" encoding="utf-8"?>
<p:tagLst xmlns:p="http://schemas.openxmlformats.org/presentationml/2006/main">
  <p:tag name="NORDRI TOOLS WATERMARK" val="1enifovy"/>
</p:tagLst>
</file>

<file path=ppt/tags/tag16.xml><?xml version="1.0" encoding="utf-8"?>
<p:tagLst xmlns:p="http://schemas.openxmlformats.org/presentationml/2006/main">
  <p:tag name="KSO_WM_BEAUTIFY_FLAG" val="#wm#"/>
  <p:tag name="KSO_WM_SLIDE_ID" val="basetag20163692_23"/>
  <p:tag name="KSO_WM_SLIDE_INDEX" val="23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17.xml><?xml version="1.0" encoding="utf-8"?>
<p:tagLst xmlns:p="http://schemas.openxmlformats.org/presentationml/2006/main">
  <p:tag name="NORDRI TOOLS WATERMARK" val="1enifovy"/>
</p:tagLst>
</file>

<file path=ppt/tags/tag18.xml><?xml version="1.0" encoding="utf-8"?>
<p:tagLst xmlns:p="http://schemas.openxmlformats.org/presentationml/2006/main">
  <p:tag name="KSO_WM_BEAUTIFY_FLAG" val="#wm#"/>
  <p:tag name="KSO_WM_SLIDE_ID" val="basetag20163692_9"/>
  <p:tag name="KSO_WM_SLIDE_INDEX" val="9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19.xml><?xml version="1.0" encoding="utf-8"?>
<p:tagLst xmlns:p="http://schemas.openxmlformats.org/presentationml/2006/main">
  <p:tag name="NORDRI TOOLS WATERMARK" val="1enifovy"/>
</p:tagLst>
</file>

<file path=ppt/tags/tag2.xml><?xml version="1.0" encoding="utf-8"?>
<p:tagLst xmlns:p="http://schemas.openxmlformats.org/presentationml/2006/main">
  <p:tag name="KSO_WM_BEAUTIFY_FLAG" val="#wm#"/>
  <p:tag name="KSO_WM_SLIDE_ID" val="basetag20163692_7"/>
  <p:tag name="KSO_WM_SLIDE_INDEX" val="7"/>
  <p:tag name="KSO_WM_SLIDE_ITEM_CNT" val="0"/>
  <p:tag name="KSO_WM_SLIDE_TYPE" val="sectionTitle"/>
  <p:tag name="KSO_WM_TAG_VERSION" val="1.0"/>
  <p:tag name="KSO_WM_TEMPLATE_CATEGORY" val="basetag"/>
  <p:tag name="KSO_WM_TEMPLATE_INDEX" val="20163692"/>
</p:tagLst>
</file>

<file path=ppt/tags/tag20.xml><?xml version="1.0" encoding="utf-8"?>
<p:tagLst xmlns:p="http://schemas.openxmlformats.org/presentationml/2006/main">
  <p:tag name="KSO_WM_BEAUTIFY_FLAG" val="#wm#"/>
  <p:tag name="KSO_WM_SLIDE_ID" val="basetag20163692_21"/>
  <p:tag name="KSO_WM_SLIDE_INDEX" val="21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21.xml><?xml version="1.0" encoding="utf-8"?>
<p:tagLst xmlns:p="http://schemas.openxmlformats.org/presentationml/2006/main">
  <p:tag name="NORDRI TOOLS WATERMARK" val="1enifovy"/>
</p:tagLst>
</file>

<file path=ppt/tags/tag22.xml><?xml version="1.0" encoding="utf-8"?>
<p:tagLst xmlns:p="http://schemas.openxmlformats.org/presentationml/2006/main">
  <p:tag name="KSO_WM_BEAUTIFY_FLAG" val="#wm#"/>
  <p:tag name="KSO_WM_SLIDE_ID" val="basetag20163692_9"/>
  <p:tag name="KSO_WM_SLIDE_INDEX" val="9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23.xml><?xml version="1.0" encoding="utf-8"?>
<p:tagLst xmlns:p="http://schemas.openxmlformats.org/presentationml/2006/main">
  <p:tag name="NORDRI TOOLS WATERMARK" val="1enifovy"/>
</p:tagLst>
</file>

<file path=ppt/tags/tag24.xml><?xml version="1.0" encoding="utf-8"?>
<p:tagLst xmlns:p="http://schemas.openxmlformats.org/presentationml/2006/main">
  <p:tag name="KSO_WM_BEAUTIFY_FLAG" val="#wm#"/>
  <p:tag name="KSO_WM_SLIDE_ID" val="basetag20163692_23"/>
  <p:tag name="KSO_WM_SLIDE_INDEX" val="23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25.xml><?xml version="1.0" encoding="utf-8"?>
<p:tagLst xmlns:p="http://schemas.openxmlformats.org/presentationml/2006/main">
  <p:tag name="KSO_WM_BEAUTIFY_FLAG" val="#wm#"/>
  <p:tag name="KSO_WM_SLIDE_ID" val="basetag20163641_6"/>
  <p:tag name="KSO_WM_SLIDE_INDEX" val="6"/>
  <p:tag name="KSO_WM_SLIDE_ITEM_CNT" val="0"/>
  <p:tag name="KSO_WM_SLIDE_TYPE" val="contents"/>
  <p:tag name="KSO_WM_TAG_VERSION" val="1.0"/>
  <p:tag name="KSO_WM_TEMPLATE_CATEGORY" val="basetag"/>
  <p:tag name="KSO_WM_TEMPLATE_INDEX" val="20163641"/>
</p:tagLst>
</file>

<file path=ppt/tags/tag26.xml><?xml version="1.0" encoding="utf-8"?>
<p:tagLst xmlns:p="http://schemas.openxmlformats.org/presentationml/2006/main">
  <p:tag name="KSO_WM_BEAUTIFY_FLAG" val="#wm#"/>
  <p:tag name="KSO_WM_SLIDE_ID" val="basetag20163641_29"/>
  <p:tag name="KSO_WM_SLIDE_INDEX" val="29"/>
  <p:tag name="KSO_WM_SLIDE_ITEM_CNT" val="0"/>
  <p:tag name="KSO_WM_SLIDE_TYPE" val="text"/>
  <p:tag name="KSO_WM_TAG_VERSION" val="1.0"/>
  <p:tag name="KSO_WM_TEMPLATE_CATEGORY" val="basetag"/>
  <p:tag name="KSO_WM_TEMPLATE_INDEX" val="20163641"/>
</p:tagLst>
</file>

<file path=ppt/tags/tag27.xml><?xml version="1.0" encoding="utf-8"?>
<p:tagLst xmlns:p="http://schemas.openxmlformats.org/presentationml/2006/main">
  <p:tag name="KSO_WM_BEAUTIFY_FLAG" val="#wm#"/>
  <p:tag name="KSO_WM_SLIDE_ID" val="basetag20163692_12"/>
  <p:tag name="KSO_WM_SLIDE_INDEX" val="12"/>
  <p:tag name="KSO_WM_SLIDE_ITEM_CNT" val="0"/>
  <p:tag name="KSO_WM_SLIDE_POSITION" val="66*144"/>
  <p:tag name="KSO_WM_SLIDE_SIZE" val="828*343"/>
  <p:tag name="KSO_WM_SLIDE_TYPE" val="text"/>
  <p:tag name="KSO_WM_TAG_VERSION" val="1.0"/>
  <p:tag name="KSO_WM_TEMPLATE_CATEGORY" val="basetag"/>
  <p:tag name="KSO_WM_TEMPLATE_INDEX" val="20163692"/>
</p:tagLst>
</file>

<file path=ppt/tags/tag28.xml><?xml version="1.0" encoding="utf-8"?>
<p:tagLst xmlns:p="http://schemas.openxmlformats.org/presentationml/2006/main">
  <p:tag name="KSO_WM_BEAUTIFY_FLAG" val="#wm#"/>
  <p:tag name="KSO_WM_SLIDE_ID" val="basetag20163692_7"/>
  <p:tag name="KSO_WM_SLIDE_INDEX" val="7"/>
  <p:tag name="KSO_WM_SLIDE_ITEM_CNT" val="0"/>
  <p:tag name="KSO_WM_SLIDE_TYPE" val="sectionTitle"/>
  <p:tag name="KSO_WM_TAG_VERSION" val="1.0"/>
  <p:tag name="KSO_WM_TEMPLATE_CATEGORY" val="basetag"/>
  <p:tag name="KSO_WM_TEMPLATE_INDEX" val="20163692"/>
</p:tagLst>
</file>

<file path=ppt/tags/tag29.xml><?xml version="1.0" encoding="utf-8"?>
<p:tagLst xmlns:p="http://schemas.openxmlformats.org/presentationml/2006/main">
  <p:tag name="KSO_WM_DOC_GUID" val="{80a5571c-25fe-4a56-9b2e-24e451b91e60}"/>
  <p:tag name="KSO_WPP_MARK_KEY" val="e4c9f942-d09b-4793-a50c-6934d2d5f909"/>
  <p:tag name="COMMONDATA" val="eyJoZGlkIjoiYTE4NWViNDI5YzRmYzJhZGJkYTFlMWU4NjQ0ZTk1Y2EifQ=="/>
</p:tagLst>
</file>

<file path=ppt/tags/tag3.xml><?xml version="1.0" encoding="utf-8"?>
<p:tagLst xmlns:p="http://schemas.openxmlformats.org/presentationml/2006/main">
  <p:tag name="KSO_WM_UNIT_PLACING_PICTURE_USER_VIEWPORT" val="{&quot;height&quot;:2664,&quot;width&quot;:9454.727559055118}"/>
</p:tagLst>
</file>

<file path=ppt/tags/tag4.xml><?xml version="1.0" encoding="utf-8"?>
<p:tagLst xmlns:p="http://schemas.openxmlformats.org/presentationml/2006/main">
  <p:tag name="NORDRI TOOLS WATERMARK" val="0kpvl3vi"/>
</p:tagLst>
</file>

<file path=ppt/tags/tag5.xml><?xml version="1.0" encoding="utf-8"?>
<p:tagLst xmlns:p="http://schemas.openxmlformats.org/presentationml/2006/main">
  <p:tag name="KSO_WM_BEAUTIFY_FLAG" val="#wm#"/>
  <p:tag name="KSO_WM_SLIDE_ID" val="basetag20163692_9"/>
  <p:tag name="KSO_WM_SLIDE_INDEX" val="9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6.xml><?xml version="1.0" encoding="utf-8"?>
<p:tagLst xmlns:p="http://schemas.openxmlformats.org/presentationml/2006/main">
  <p:tag name="NORDRI TOOLS WATERMARK" val="0kpvl3vi"/>
</p:tagLst>
</file>

<file path=ppt/tags/tag7.xml><?xml version="1.0" encoding="utf-8"?>
<p:tagLst xmlns:p="http://schemas.openxmlformats.org/presentationml/2006/main">
  <p:tag name="KSO_WM_BEAUTIFY_FLAG" val="#wm#"/>
  <p:tag name="KSO_WM_SLIDE_ID" val="basetag20163692_20"/>
  <p:tag name="KSO_WM_SLIDE_INDEX" val="20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8.xml><?xml version="1.0" encoding="utf-8"?>
<p:tagLst xmlns:p="http://schemas.openxmlformats.org/presentationml/2006/main">
  <p:tag name="KSO_WM_BEAUTIFY_FLAG" val="#wm#"/>
  <p:tag name="KSO_WM_SLIDE_ID" val="basetag20163692_4"/>
  <p:tag name="KSO_WM_SLIDE_INDEX" val="4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ags/tag9.xml><?xml version="1.0" encoding="utf-8"?>
<p:tagLst xmlns:p="http://schemas.openxmlformats.org/presentationml/2006/main">
  <p:tag name="KSO_WM_BEAUTIFY_FLAG" val="#wm#"/>
  <p:tag name="KSO_WM_SLIDE_ID" val="basetag20163692_4"/>
  <p:tag name="KSO_WM_SLIDE_INDEX" val="4"/>
  <p:tag name="KSO_WM_SLIDE_ITEM_CNT" val="0"/>
  <p:tag name="KSO_WM_SLIDE_TYPE" val="text"/>
  <p:tag name="KSO_WM_TAG_VERSION" val="1.0"/>
  <p:tag name="KSO_WM_TEMPLATE_CATEGORY" val="basetag"/>
  <p:tag name="KSO_WM_TEMPLATE_INDEX" val="2016369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2593</Words>
  <Application>WPS 演示</Application>
  <PresentationFormat>全屏显示(4:3)</PresentationFormat>
  <Paragraphs>299</Paragraphs>
  <Slides>28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Estrangelo Edessa</vt:lpstr>
      <vt:lpstr>Segoe Print</vt:lpstr>
      <vt:lpstr>黑体</vt:lpstr>
      <vt:lpstr>张海山锐谐体2.0-授权联系：Samtype@QQ.com</vt:lpstr>
      <vt:lpstr>方正大黑简体</vt:lpstr>
      <vt:lpstr>Calibri</vt:lpstr>
      <vt:lpstr>微软雅黑</vt:lpstr>
      <vt:lpstr>Impact</vt:lpstr>
      <vt:lpstr>Arial Unicode MS</vt:lpstr>
      <vt:lpstr>方正姚体</vt:lpstr>
      <vt:lpstr>Agency FB</vt:lpstr>
      <vt:lpstr>Calibri</vt:lpstr>
      <vt:lpstr>Office 主题</vt:lpstr>
      <vt:lpstr>桓兴肿瘤医院</vt:lpstr>
      <vt:lpstr>医 院 的 火 灾 危 险 性</vt:lpstr>
      <vt:lpstr>医 院 典 型 火 灾 案 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应急疏散的组织程序的主要内容如下：</vt:lpstr>
      <vt:lpstr>报 警（及 时、准 确、责 任）</vt:lpstr>
      <vt:lpstr>报警（及时、准确、责任）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桓 兴 肿 瘤 医 院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hxyy</cp:lastModifiedBy>
  <cp:revision>11</cp:revision>
  <dcterms:created xsi:type="dcterms:W3CDTF">2023-06-01T07:06:00Z</dcterms:created>
  <dcterms:modified xsi:type="dcterms:W3CDTF">2023-06-05T03:22:00Z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9F58ED2FFE764158AEEF55C0A4CCF421_12</vt:lpwstr>
  </property>
</Properties>
</file>